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31_142D99AD.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4_2B5FA19C.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E_686EFF6F.xml" ContentType="application/vnd.ms-powerpoint.comments+xml"/>
  <Override PartName="/ppt/notesSlides/notesSlide11.xml" ContentType="application/vnd.openxmlformats-officedocument.presentationml.notesSlide+xml"/>
  <Override PartName="/ppt/comments/modernComment_138_DAE0FA2B.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3A_AF13D3F1.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1_3FE82317.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35_BF5BF245.xml" ContentType="application/vnd.ms-powerpoint.comments+xml"/>
  <Override PartName="/ppt/notesSlides/notesSlide22.xml" ContentType="application/vnd.openxmlformats-officedocument.presentationml.notesSlide+xml"/>
  <Override PartName="/ppt/comments/modernComment_12C_C42832E1.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256" r:id="rId2"/>
    <p:sldId id="305" r:id="rId3"/>
    <p:sldId id="328" r:id="rId4"/>
    <p:sldId id="281" r:id="rId5"/>
    <p:sldId id="326" r:id="rId6"/>
    <p:sldId id="327" r:id="rId7"/>
    <p:sldId id="329" r:id="rId8"/>
    <p:sldId id="317" r:id="rId9"/>
    <p:sldId id="276" r:id="rId10"/>
    <p:sldId id="325" r:id="rId11"/>
    <p:sldId id="318" r:id="rId12"/>
    <p:sldId id="331" r:id="rId13"/>
    <p:sldId id="312" r:id="rId14"/>
    <p:sldId id="313" r:id="rId15"/>
    <p:sldId id="291" r:id="rId16"/>
    <p:sldId id="314" r:id="rId17"/>
    <p:sldId id="330" r:id="rId18"/>
    <p:sldId id="306" r:id="rId19"/>
    <p:sldId id="289" r:id="rId20"/>
    <p:sldId id="311" r:id="rId21"/>
    <p:sldId id="320" r:id="rId22"/>
    <p:sldId id="308" r:id="rId23"/>
    <p:sldId id="309" r:id="rId24"/>
    <p:sldId id="300" r:id="rId25"/>
    <p:sldId id="298" r:id="rId26"/>
    <p:sldId id="323" r:id="rId27"/>
    <p:sldId id="332" r:id="rId28"/>
    <p:sldId id="275"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7C1212-4011-798E-477D-4897C0488680}" name="Mulligan, Maureen (BHDDH)" initials="M(" userId="S::maureen.mulligan@bhddh.ri.gov::1c272ad7-e2b2-40dc-a768-b0ac6bb738e3" providerId="AD"/>
  <p188:author id="{DDE61819-CDFE-4D7D-2404-847A859F8525}" name="Hall, Sarah (BHDDH)" initials="HS(" userId="S::Sarah.Hall@bhddh.ri.gov::405a5415-86e7-48ae-9524-74c5c273d4c1" providerId="AD"/>
  <p188:author id="{6B93FD9F-F625-A868-3467-7BED561EF2FF}" name="Hall, Sarah (BHDDH)" initials="H(" userId="S::sarah.hall@bhddh.ri.gov::405a5415-86e7-48ae-9524-74c5c273d4c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E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D1B4A-0C7C-4C60-BDB2-59D46C7F4980}" v="37" dt="2024-01-02T17:13:16.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7" autoAdjust="0"/>
    <p:restoredTop sz="74239" autoAdjust="0"/>
  </p:normalViewPr>
  <p:slideViewPr>
    <p:cSldViewPr snapToGrid="0">
      <p:cViewPr varScale="1">
        <p:scale>
          <a:sx n="51" d="100"/>
          <a:sy n="51" d="100"/>
        </p:scale>
        <p:origin x="15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modernComment_114_2B5FA19C.xml><?xml version="1.0" encoding="utf-8"?>
<p188:cmLst xmlns:a="http://schemas.openxmlformats.org/drawingml/2006/main" xmlns:r="http://schemas.openxmlformats.org/officeDocument/2006/relationships" xmlns:p188="http://schemas.microsoft.com/office/powerpoint/2018/8/main">
  <p188:cm id="{D8CB87B0-7F84-4085-BE02-A5C7309E5B24}" authorId="{DDE61819-CDFE-4D7D-2404-847A859F8525}" created="2023-08-31T18:14:43.693">
    <ac:txMkLst xmlns:ac="http://schemas.microsoft.com/office/drawing/2013/main/command">
      <pc:docMk xmlns:pc="http://schemas.microsoft.com/office/powerpoint/2013/main/command"/>
      <pc:sldMk xmlns:pc="http://schemas.microsoft.com/office/powerpoint/2013/main/command" cId="727687580" sldId="276"/>
      <ac:spMk id="3" creationId="{48CDA5FC-F6B2-BEC6-07C8-C080EB493115}"/>
      <ac:txMk cp="0" len="140">
        <ac:context len="932" hash="1669385867"/>
      </ac:txMk>
    </ac:txMkLst>
    <p188:pos x="10500360" y="248332"/>
    <p188:txBody>
      <a:bodyPr/>
      <a:lstStyle/>
      <a:p>
        <a:r>
          <a:rPr lang="en-US"/>
          <a:t>Bette to add bullets with links to applicable law sections</a:t>
        </a:r>
      </a:p>
    </p188:txBody>
  </p188:cm>
</p188:cmLst>
</file>

<file path=ppt/comments/modernComment_121_3FE82317.xml><?xml version="1.0" encoding="utf-8"?>
<p188:cmLst xmlns:a="http://schemas.openxmlformats.org/drawingml/2006/main" xmlns:r="http://schemas.openxmlformats.org/officeDocument/2006/relationships" xmlns:p188="http://schemas.microsoft.com/office/powerpoint/2018/8/main">
  <p188:cm id="{52B03AFC-23E7-4FD4-A50B-4480562019E8}" authorId="{DDE61819-CDFE-4D7D-2404-847A859F8525}" created="2023-08-04T12:48:01.179">
    <pc:sldMkLst xmlns:pc="http://schemas.microsoft.com/office/powerpoint/2013/main/command">
      <pc:docMk/>
      <pc:sldMk cId="1072177943" sldId="289"/>
    </pc:sldMkLst>
    <p188:txBody>
      <a:bodyPr/>
      <a:lstStyle/>
      <a:p>
        <a:r>
          <a:rPr lang="en-US"/>
          <a:t>Dealers shall maintain records indicating that the provisions of this section were reviewed with all employees who conduct, or will conduct, tobacco product sales, including electronic nicotine-delivery system product sales. Each employee who sells or will sell tobacco products, including electronic nicotine-delivery system products, shall sign an acknowledgement form attesting that the provisions of this section were reviewed with him or her. Each form shall be maintained by the retailer for as long as the employee is so employed and for no less than one year after termination of employment</a:t>
        </a:r>
      </a:p>
    </p188:txBody>
  </p188:cm>
</p188:cmLst>
</file>

<file path=ppt/comments/modernComment_12C_C42832E1.xml><?xml version="1.0" encoding="utf-8"?>
<p188:cmLst xmlns:a="http://schemas.openxmlformats.org/drawingml/2006/main" xmlns:r="http://schemas.openxmlformats.org/officeDocument/2006/relationships" xmlns:p188="http://schemas.microsoft.com/office/powerpoint/2018/8/main">
  <p188:cm id="{B67948AF-E17C-455C-80EA-29712F6E24DE}" authorId="{DDE61819-CDFE-4D7D-2404-847A859F8525}" created="2023-08-29T14:35:56.843">
    <ac:txMkLst xmlns:ac="http://schemas.microsoft.com/office/drawing/2013/main/command">
      <pc:docMk xmlns:pc="http://schemas.microsoft.com/office/powerpoint/2013/main/command"/>
      <pc:sldMk xmlns:pc="http://schemas.microsoft.com/office/powerpoint/2013/main/command" cId="3290968801" sldId="300"/>
      <ac:spMk id="2" creationId="{8573D78B-2930-8722-68BD-B5F943D26642}"/>
      <ac:txMk cp="0" len="27">
        <ac:context len="30" hash="2427319180"/>
      </ac:txMk>
    </ac:txMkLst>
    <p188:pos x="4389301" y="280871"/>
    <p188:txBody>
      <a:bodyPr/>
      <a:lstStyle/>
      <a:p>
        <a:r>
          <a:rPr lang="en-US"/>
          <a:t>There are several slides dedicated to age verification systems - are all these necessary and relevant?</a:t>
        </a:r>
      </a:p>
    </p188:txBody>
  </p188:cm>
</p188:cmLst>
</file>

<file path=ppt/comments/modernComment_131_142D99AD.xml><?xml version="1.0" encoding="utf-8"?>
<p188:cmLst xmlns:a="http://schemas.openxmlformats.org/drawingml/2006/main" xmlns:r="http://schemas.openxmlformats.org/officeDocument/2006/relationships" xmlns:p188="http://schemas.microsoft.com/office/powerpoint/2018/8/main">
  <p188:cm id="{3E04EA4F-57E7-4868-8AB3-7764BC5D98EF}" authorId="{DDE61819-CDFE-4D7D-2404-847A859F8525}" created="2023-08-04T12:25:43.739">
    <ac:txMkLst xmlns:ac="http://schemas.microsoft.com/office/drawing/2013/main/command">
      <pc:docMk xmlns:pc="http://schemas.microsoft.com/office/powerpoint/2013/main/command"/>
      <pc:sldMk xmlns:pc="http://schemas.microsoft.com/office/powerpoint/2013/main/command" cId="338532781" sldId="305"/>
      <ac:spMk id="3" creationId="{68C13310-D680-DFC9-F81D-098DFFA0326B}"/>
      <ac:txMk cp="0" len="19">
        <ac:context len="20" hash="3083527947"/>
      </ac:txMk>
    </ac:txMkLst>
    <p188:pos x="3236843" y="280918"/>
    <p188:txBody>
      <a:bodyPr/>
      <a:lstStyle/>
      <a:p>
        <a:r>
          <a:rPr lang="en-US"/>
          <a:t>Training shall teach employees what constitutes a tobacco product, including an electronic nicotine-delivery system product; legal age of sale; acceptable identification; how to refuse a direct sale to an underage individual or secondary sale to an individual twenty-one (21) years or older; and all applicable laws on tobacco sales and distribution</a:t>
        </a:r>
      </a:p>
    </p188:txBody>
  </p188:cm>
  <p188:cm id="{FD7DFEF5-1736-47D7-8DC6-B058877EE4DF}" authorId="{DDE61819-CDFE-4D7D-2404-847A859F8525}" status="resolved" created="2023-08-29T14:34:32.254" complete="100000">
    <ac:txMkLst xmlns:ac="http://schemas.microsoft.com/office/drawing/2013/main/command">
      <pc:docMk xmlns:pc="http://schemas.microsoft.com/office/powerpoint/2013/main/command"/>
      <pc:sldMk xmlns:pc="http://schemas.microsoft.com/office/powerpoint/2013/main/command" cId="338532781" sldId="305"/>
      <ac:spMk id="7" creationId="{6705A1B8-53A6-3129-99E1-176E5EFFE9BF}"/>
      <ac:txMk cp="49" len="45">
        <ac:context len="458" hash="1959905462"/>
      </ac:txMk>
    </ac:txMkLst>
    <p188:pos x="7136295" y="930865"/>
    <p188:txBody>
      <a:bodyPr/>
      <a:lstStyle/>
      <a:p>
        <a:r>
          <a:rPr lang="en-US"/>
          <a:t>Need information regarding illegal tobacco products. There is a group of newly restricted products that we should include, along with pictures</a:t>
        </a:r>
      </a:p>
    </p188:txBody>
  </p188:cm>
</p188:cmLst>
</file>

<file path=ppt/comments/modernComment_135_BF5BF245.xml><?xml version="1.0" encoding="utf-8"?>
<p188:cmLst xmlns:a="http://schemas.openxmlformats.org/drawingml/2006/main" xmlns:r="http://schemas.openxmlformats.org/officeDocument/2006/relationships" xmlns:p188="http://schemas.microsoft.com/office/powerpoint/2018/8/main">
  <p188:cm id="{C41A634B-935A-44C8-B99C-62989C798406}" authorId="{DDE61819-CDFE-4D7D-2404-847A859F8525}" created="2023-08-29T15:27:04.516">
    <ac:txMkLst xmlns:ac="http://schemas.microsoft.com/office/drawing/2013/main/command">
      <pc:docMk xmlns:pc="http://schemas.microsoft.com/office/powerpoint/2013/main/command"/>
      <pc:sldMk xmlns:pc="http://schemas.microsoft.com/office/powerpoint/2013/main/command" cId="3210474053" sldId="309"/>
      <ac:spMk id="6" creationId="{B2BEF967-CE76-E8FE-E067-582961279D91}"/>
      <ac:txMk cp="117" len="158">
        <ac:context len="281" hash="1336068560"/>
      </ac:txMk>
    </ac:txMkLst>
    <p188:pos x="8763000" y="828123"/>
    <p188:replyLst>
      <p188:reply id="{004A1546-E88E-4CA5-8128-176762F05608}" authorId="{DDE61819-CDFE-4D7D-2404-847A859F8525}" created="2023-08-31T19:09:12.514">
        <p188:txBody>
          <a:bodyPr/>
          <a:lstStyle/>
          <a:p>
            <a:r>
              <a:rPr lang="en-US"/>
              <a:t>Bette has these</a:t>
            </a:r>
          </a:p>
        </p188:txBody>
      </p188:reply>
    </p188:replyLst>
    <p188:txBody>
      <a:bodyPr/>
      <a:lstStyle/>
      <a:p>
        <a:r>
          <a:rPr lang="en-US"/>
          <a:t>Need examples of these</a:t>
        </a:r>
      </a:p>
    </p188:txBody>
  </p188:cm>
</p188:cmLst>
</file>

<file path=ppt/comments/modernComment_138_DAE0FA2B.xml><?xml version="1.0" encoding="utf-8"?>
<p188:cmLst xmlns:a="http://schemas.openxmlformats.org/drawingml/2006/main" xmlns:r="http://schemas.openxmlformats.org/officeDocument/2006/relationships" xmlns:p188="http://schemas.microsoft.com/office/powerpoint/2018/8/main">
  <p188:cm id="{A87C998A-FF77-4F59-BCA6-055817120A96}" authorId="{6B93FD9F-F625-A868-3467-7BED561EF2FF}" created="2023-09-29T16:42:07.699">
    <pc:sldMkLst xmlns:pc="http://schemas.microsoft.com/office/powerpoint/2013/main/command">
      <pc:docMk/>
      <pc:sldMk cId="3672177195" sldId="312"/>
    </pc:sldMkLst>
    <p188:txBody>
      <a:bodyPr/>
      <a:lstStyle/>
      <a:p>
        <a:r>
          <a:rPr lang="en-US"/>
          <a:t>[@Mulligan, Maureen (BHDDH)] Can you make sure the narration is accurate? And add anything you think is needed?</a:t>
        </a:r>
      </a:p>
    </p188:txBody>
  </p188:cm>
</p188:cmLst>
</file>

<file path=ppt/comments/modernComment_13A_AF13D3F1.xml><?xml version="1.0" encoding="utf-8"?>
<p188:cmLst xmlns:a="http://schemas.openxmlformats.org/drawingml/2006/main" xmlns:r="http://schemas.openxmlformats.org/officeDocument/2006/relationships" xmlns:p188="http://schemas.microsoft.com/office/powerpoint/2018/8/main">
  <p188:cm id="{79E8FDE2-D5CD-473A-8DBA-086458EB0DAF}" authorId="{DDE61819-CDFE-4D7D-2404-847A859F8525}" created="2023-08-31T15:09:30.786">
    <ac:txMkLst xmlns:ac="http://schemas.microsoft.com/office/drawing/2013/main/command">
      <pc:docMk xmlns:pc="http://schemas.microsoft.com/office/powerpoint/2013/main/command"/>
      <pc:sldMk xmlns:pc="http://schemas.microsoft.com/office/powerpoint/2013/main/command" cId="2937312241" sldId="314"/>
      <ac:spMk id="11" creationId="{13E93B5D-71CB-E8B8-8A16-AC1656AFF494}"/>
      <ac:txMk cp="0" len="92">
        <ac:context len="93" hash="254453042"/>
      </ac:txMk>
    </ac:txMkLst>
    <p188:pos x="5117592" y="328041"/>
    <p188:replyLst>
      <p188:reply id="{C9789760-AE6D-460E-BEFA-380425C93C70}" authorId="{DDE61819-CDFE-4D7D-2404-847A859F8525}" created="2023-08-31T18:30:12.111">
        <p188:txBody>
          <a:bodyPr/>
          <a:lstStyle/>
          <a:p>
            <a:r>
              <a:rPr lang="en-US"/>
              <a:t>This list changes regularly, please consult the FDA for the most up to date list</a:t>
            </a:r>
          </a:p>
        </p188:txBody>
      </p188:reply>
      <p188:reply id="{87D16FB6-8DE9-4CA0-A57E-1908F99B7ACE}" authorId="{DDE61819-CDFE-4D7D-2404-847A859F8525}" created="2023-10-16T19:07:16.848">
        <p188:txBody>
          <a:bodyPr/>
          <a:lstStyle/>
          <a:p>
            <a:r>
              <a:rPr lang="en-US"/>
              <a:t>The Food and Drug Administration began cracking down on vaping back in 2020 by requiring products be approved for sale. To date, only 23 e-cigarette products are legal to sell, and they are all tobacco-flavored.Jul 12, 2023</a:t>
            </a:r>
          </a:p>
        </p188:txBody>
      </p188:reply>
    </p188:replyLst>
    <p188:txBody>
      <a:bodyPr/>
      <a:lstStyle/>
      <a:p>
        <a:r>
          <a:rPr lang="en-US"/>
          <a:t>I could use some content expertise to verify, but this is the latest list from the FDA</a:t>
        </a:r>
      </a:p>
    </p188:txBody>
  </p188:cm>
</p188:cmLst>
</file>

<file path=ppt/comments/modernComment_13E_686EFF6F.xml><?xml version="1.0" encoding="utf-8"?>
<p188:cmLst xmlns:a="http://schemas.openxmlformats.org/drawingml/2006/main" xmlns:r="http://schemas.openxmlformats.org/officeDocument/2006/relationships" xmlns:p188="http://schemas.microsoft.com/office/powerpoint/2018/8/main">
  <p188:cm id="{E6FEEB6F-0C03-42B5-BB81-AA6A368B0EC6}" authorId="{DDE61819-CDFE-4D7D-2404-847A859F8525}" created="2023-08-31T18:26:56.104">
    <ac:txMkLst xmlns:ac="http://schemas.microsoft.com/office/drawing/2013/main/command">
      <pc:docMk xmlns:pc="http://schemas.microsoft.com/office/powerpoint/2013/main/command"/>
      <pc:sldMk xmlns:pc="http://schemas.microsoft.com/office/powerpoint/2013/main/command" cId="1752104815" sldId="318"/>
      <ac:spMk id="2" creationId="{4F273943-2A9F-E8AF-F8F1-7BCB24233C73}"/>
      <ac:txMk cp="0" len="26">
        <ac:context len="27" hash="1856197934"/>
      </ac:txMk>
    </ac:txMkLst>
    <p188:pos x="4404360" y="253184"/>
    <p188:txBody>
      <a:bodyPr/>
      <a:lstStyle/>
      <a:p>
        <a:r>
          <a:rPr lang="en-US"/>
          <a:t>Add pictures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76066F-404F-B661-EA0F-0FB6A90E60C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A02B716-E595-D310-43B4-CE4D3D014D4B}"/>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849201D-43D6-4505-AF48-DC1CBEC61099}" type="datetimeFigureOut">
              <a:rPr lang="en-US" smtClean="0"/>
              <a:t>1/16/2024</a:t>
            </a:fld>
            <a:endParaRPr lang="en-US"/>
          </a:p>
        </p:txBody>
      </p:sp>
      <p:sp>
        <p:nvSpPr>
          <p:cNvPr id="4" name="Footer Placeholder 3">
            <a:extLst>
              <a:ext uri="{FF2B5EF4-FFF2-40B4-BE49-F238E27FC236}">
                <a16:creationId xmlns:a16="http://schemas.microsoft.com/office/drawing/2014/main" id="{CF2D4C90-5671-8164-C0A0-340B65CF797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a:t>https://www.cdc.gov/tobacco/stateandcommunity/state-fact-sheets/index.htm#RI</a:t>
            </a:r>
          </a:p>
        </p:txBody>
      </p:sp>
      <p:sp>
        <p:nvSpPr>
          <p:cNvPr id="5" name="Slide Number Placeholder 4">
            <a:extLst>
              <a:ext uri="{FF2B5EF4-FFF2-40B4-BE49-F238E27FC236}">
                <a16:creationId xmlns:a16="http://schemas.microsoft.com/office/drawing/2014/main" id="{1FC25787-FA9A-478A-ACC4-042FBBEEAE1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49D4145-A759-4E1F-8F53-7439692B3906}" type="slidenum">
              <a:rPr lang="en-US" smtClean="0"/>
              <a:t>‹#›</a:t>
            </a:fld>
            <a:endParaRPr lang="en-US"/>
          </a:p>
        </p:txBody>
      </p:sp>
    </p:spTree>
    <p:extLst>
      <p:ext uri="{BB962C8B-B14F-4D97-AF65-F5344CB8AC3E}">
        <p14:creationId xmlns:p14="http://schemas.microsoft.com/office/powerpoint/2010/main" val="121132058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1FC96F9-F685-43D4-8264-BE445415295C}" type="datetimeFigureOut">
              <a:rPr lang="en-US" smtClean="0"/>
              <a:t>1/16/2024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r>
              <a:rPr lang="en-US"/>
              <a:t>https://www.cdc.gov/tobacco/stateandcommunity/state-fact-sheets/index.htm#RI</a:t>
            </a:r>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BBB7AAE-50FE-4F6F-B23C-EC41CC378DCF}" type="slidenum">
              <a:rPr lang="en-US" smtClean="0"/>
              <a:t>‹#›</a:t>
            </a:fld>
            <a:endParaRPr lang="en-US"/>
          </a:p>
        </p:txBody>
      </p:sp>
    </p:spTree>
    <p:extLst>
      <p:ext uri="{BB962C8B-B14F-4D97-AF65-F5344CB8AC3E}">
        <p14:creationId xmlns:p14="http://schemas.microsoft.com/office/powerpoint/2010/main" val="160713774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Rhode Island tobacco retailer compliance training. This training is mandatory for all retailers who hold or wish to hold a valid tobacco retailer license with the State of Rhode Island. </a:t>
            </a:r>
          </a:p>
        </p:txBody>
      </p:sp>
      <p:sp>
        <p:nvSpPr>
          <p:cNvPr id="4" name="Slide Number Placeholder 3"/>
          <p:cNvSpPr>
            <a:spLocks noGrp="1"/>
          </p:cNvSpPr>
          <p:nvPr>
            <p:ph type="sldNum" sz="quarter" idx="5"/>
          </p:nvPr>
        </p:nvSpPr>
        <p:spPr/>
        <p:txBody>
          <a:bodyPr/>
          <a:lstStyle/>
          <a:p>
            <a:fld id="{9BBB7AAE-50FE-4F6F-B23C-EC41CC378DCF}" type="slidenum">
              <a:rPr lang="en-US" smtClean="0"/>
              <a:t>1</a:t>
            </a:fld>
            <a:endParaRPr lang="en-US"/>
          </a:p>
        </p:txBody>
      </p:sp>
      <p:sp>
        <p:nvSpPr>
          <p:cNvPr id="5" name="Footer Placeholder 4">
            <a:extLst>
              <a:ext uri="{FF2B5EF4-FFF2-40B4-BE49-F238E27FC236}">
                <a16:creationId xmlns:a16="http://schemas.microsoft.com/office/drawing/2014/main" id="{86181D39-1548-4C07-E87A-D6419BACA62B}"/>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458171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we’ll spend a few minutes defining what a tobacco product is and go over examples. Both Rhode Island and Federal Drug Administration laws govern all tobacco products. These are any products that contain, are made of or derived from tobacco or nicotine. Tobacco products include:</a:t>
            </a:r>
          </a:p>
          <a:p>
            <a:r>
              <a:rPr lang="en-US" dirty="0"/>
              <a:t>Cigarettes</a:t>
            </a:r>
          </a:p>
          <a:p>
            <a:r>
              <a:rPr lang="en-US" dirty="0"/>
              <a:t>Cigars or little cigars, sometimes called cigarillos. These include any roll which is made entirely or partially from tobacco. It doesn’t matter how big or small it is, what shape it is or if there are any other ingredients. Even if it is made mostly of other ingredients, if there is any tobacco at all, it is considered a tobacco product.</a:t>
            </a:r>
          </a:p>
          <a:p>
            <a:r>
              <a:rPr lang="en-US" dirty="0"/>
              <a:t>Spitting tobacco is a category that includes snuff, powdered tobacco, chew, dip, pouches and smokeless tobacco</a:t>
            </a:r>
          </a:p>
          <a:p>
            <a:r>
              <a:rPr lang="en-US" dirty="0"/>
              <a:t>ENDS are electronic nicotine delivery systems, better known as vapes. ENDS include any electronic product, such as an e-cigarette, e-cigar, e-cigarillo, e-little cigar, e-pipe, e-hookah, heat not burn products, e-liquids, e-liquid products or any related device AND any cartridge or other component of such a device. Examples of device components include batteries, blanks, cartridges, chargers, closed pod systems, dab pens, disposables, mods, open or refillable systems or devices, pods, skins, kits, tanks, and any kind of vape liquid (or juice), regardless of its container.</a:t>
            </a:r>
          </a:p>
          <a:p>
            <a:endParaRPr lang="en-US" dirty="0"/>
          </a:p>
          <a:p>
            <a:r>
              <a:rPr lang="en-US" dirty="0"/>
              <a:t>In addition to RI law, there are more restrictive Federal policies that govern ENDS devices and products. We will talk more about where to find those later and what you need to know to be in compliance with FDA law</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BBB7AAE-50FE-4F6F-B23C-EC41CC378DCF}" type="slidenum">
              <a:rPr lang="en-US" smtClean="0"/>
              <a:t>11</a:t>
            </a:fld>
            <a:endParaRPr lang="en-US"/>
          </a:p>
        </p:txBody>
      </p:sp>
      <p:sp>
        <p:nvSpPr>
          <p:cNvPr id="5" name="Footer Placeholder 4">
            <a:extLst>
              <a:ext uri="{FF2B5EF4-FFF2-40B4-BE49-F238E27FC236}">
                <a16:creationId xmlns:a16="http://schemas.microsoft.com/office/drawing/2014/main" id="{C37A9A22-3469-0D84-3CB7-FCD0205F2274}"/>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290167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State and Federal law require compliance checks for retailers. A compliance check is when someone who is underage attempts to purchase a tobacco product from a retail establishment as a way of ensuring retailers and their staff are following the statutes we’ve just talked about. Any retail establishment found to be in violation of law are issued citations and required to pay fines and penalties, and could be mandated to appear in court. As the license holder, you are always responsible for the actions associated with your establishment, even if you are not the person who made the violation. </a:t>
            </a:r>
          </a:p>
          <a:p>
            <a:endParaRPr lang="en-US" dirty="0"/>
          </a:p>
          <a:p>
            <a:r>
              <a:rPr lang="en-US" dirty="0"/>
              <a:t>For more information about Rhode Island fines and penalties, click the links on this page.</a:t>
            </a:r>
          </a:p>
        </p:txBody>
      </p:sp>
      <p:sp>
        <p:nvSpPr>
          <p:cNvPr id="4" name="Slide Number Placeholder 3"/>
          <p:cNvSpPr>
            <a:spLocks noGrp="1"/>
          </p:cNvSpPr>
          <p:nvPr>
            <p:ph type="sldNum" sz="quarter" idx="5"/>
          </p:nvPr>
        </p:nvSpPr>
        <p:spPr/>
        <p:txBody>
          <a:bodyPr/>
          <a:lstStyle/>
          <a:p>
            <a:fld id="{9BBB7AAE-50FE-4F6F-B23C-EC41CC378DCF}" type="slidenum">
              <a:rPr lang="en-US" smtClean="0"/>
              <a:t>13</a:t>
            </a:fld>
            <a:endParaRPr lang="en-US"/>
          </a:p>
        </p:txBody>
      </p:sp>
      <p:sp>
        <p:nvSpPr>
          <p:cNvPr id="5" name="Footer Placeholder 4">
            <a:extLst>
              <a:ext uri="{FF2B5EF4-FFF2-40B4-BE49-F238E27FC236}">
                <a16:creationId xmlns:a16="http://schemas.microsoft.com/office/drawing/2014/main" id="{5DEC7A98-1FAE-CCCA-0460-75AD1AF8AF48}"/>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64923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federal government also has laws about tobacco, under the FDAs Tobacco Control Act. </a:t>
            </a:r>
          </a:p>
          <a:p>
            <a:endParaRPr lang="en-US" dirty="0"/>
          </a:p>
          <a:p>
            <a:r>
              <a:rPr lang="en-US" dirty="0"/>
              <a:t>You are responsible for educating yourself about federal laws and current product restrictions. FDA officers also conduct compliance checks pertaining to underage sales and restricted products. Please click the links on this page to learn more about Federal law and guidelines for compliance at the Federal level.</a:t>
            </a:r>
          </a:p>
        </p:txBody>
      </p:sp>
      <p:sp>
        <p:nvSpPr>
          <p:cNvPr id="4" name="Slide Number Placeholder 3"/>
          <p:cNvSpPr>
            <a:spLocks noGrp="1"/>
          </p:cNvSpPr>
          <p:nvPr>
            <p:ph type="sldNum" sz="quarter" idx="5"/>
          </p:nvPr>
        </p:nvSpPr>
        <p:spPr/>
        <p:txBody>
          <a:bodyPr/>
          <a:lstStyle/>
          <a:p>
            <a:fld id="{9BBB7AAE-50FE-4F6F-B23C-EC41CC378DCF}" type="slidenum">
              <a:rPr lang="en-US" smtClean="0"/>
              <a:t>14</a:t>
            </a:fld>
            <a:endParaRPr lang="en-US"/>
          </a:p>
        </p:txBody>
      </p:sp>
      <p:sp>
        <p:nvSpPr>
          <p:cNvPr id="5" name="Footer Placeholder 4">
            <a:extLst>
              <a:ext uri="{FF2B5EF4-FFF2-40B4-BE49-F238E27FC236}">
                <a16:creationId xmlns:a16="http://schemas.microsoft.com/office/drawing/2014/main" id="{0EDC4DCF-3821-50B5-6B91-EBD3405ED539}"/>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1160555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
        <p:nvSpPr>
          <p:cNvPr id="2" name="Footer Placeholder 1">
            <a:extLst>
              <a:ext uri="{FF2B5EF4-FFF2-40B4-BE49-F238E27FC236}">
                <a16:creationId xmlns:a16="http://schemas.microsoft.com/office/drawing/2014/main" id="{4CA96E71-8525-3E25-8D67-587091E3FD5F}"/>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3944266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FDA is always updating its list of products that are legal for sale. Please scan the QR code here and visit the FDA tobacco compliance website for the most up to date information. It is your responsibility to stay up to date with FDA rules and regulations.</a:t>
            </a:r>
          </a:p>
          <a:p>
            <a:endParaRPr lang="en-US" dirty="0"/>
          </a:p>
          <a:p>
            <a:r>
              <a:rPr lang="en-US" sz="1800" dirty="0">
                <a:effectLst/>
                <a:latin typeface="Segoe UI" panose="020B0502040204020203" pitchFamily="34" charset="0"/>
              </a:rPr>
              <a:t>The Food and Drug Administration began cracking down on vaping back in 2020 by requiring products be approved for sale. To date, only 23 e-cigarette products are legal to sell, and they are all tobacco-flavored. </a:t>
            </a:r>
            <a:r>
              <a:rPr lang="en-US" sz="1800">
                <a:effectLst/>
                <a:latin typeface="Segoe UI" panose="020B0502040204020203" pitchFamily="34" charset="0"/>
              </a:rPr>
              <a:t>Jul </a:t>
            </a:r>
            <a:r>
              <a:rPr lang="en-US" sz="1800" dirty="0">
                <a:effectLst/>
                <a:latin typeface="Segoe UI" panose="020B0502040204020203" pitchFamily="34" charset="0"/>
              </a:rPr>
              <a:t>12, 2023</a:t>
            </a:r>
            <a:endParaRPr lang="en-US" dirty="0"/>
          </a:p>
        </p:txBody>
      </p:sp>
      <p:sp>
        <p:nvSpPr>
          <p:cNvPr id="4" name="Slide Number Placeholder 3"/>
          <p:cNvSpPr>
            <a:spLocks noGrp="1"/>
          </p:cNvSpPr>
          <p:nvPr>
            <p:ph type="sldNum" sz="quarter" idx="5"/>
          </p:nvPr>
        </p:nvSpPr>
        <p:spPr/>
        <p:txBody>
          <a:bodyPr/>
          <a:lstStyle/>
          <a:p>
            <a:fld id="{9BBB7AAE-50FE-4F6F-B23C-EC41CC378DCF}" type="slidenum">
              <a:rPr lang="en-US" smtClean="0"/>
              <a:t>16</a:t>
            </a:fld>
            <a:endParaRPr lang="en-US"/>
          </a:p>
        </p:txBody>
      </p:sp>
      <p:sp>
        <p:nvSpPr>
          <p:cNvPr id="5" name="Footer Placeholder 4">
            <a:extLst>
              <a:ext uri="{FF2B5EF4-FFF2-40B4-BE49-F238E27FC236}">
                <a16:creationId xmlns:a16="http://schemas.microsoft.com/office/drawing/2014/main" id="{B64DAB8C-C3C8-E08C-827D-921EE5DB34B6}"/>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224483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section of this training will go through some additional requirements. We will talk about what training is required for both you, as the license holder, and your staff. We will detail what records and documentation you need to keep and for how long, and finally what signs you are required to have in your retail establishment and where you have to place them.</a:t>
            </a:r>
          </a:p>
          <a:p>
            <a:endParaRPr lang="en-US" dirty="0"/>
          </a:p>
        </p:txBody>
      </p:sp>
      <p:sp>
        <p:nvSpPr>
          <p:cNvPr id="4" name="Footer Placeholder 3"/>
          <p:cNvSpPr>
            <a:spLocks noGrp="1"/>
          </p:cNvSpPr>
          <p:nvPr>
            <p:ph type="ftr" sz="quarter" idx="4"/>
          </p:nvPr>
        </p:nvSpPr>
        <p:spPr/>
        <p:txBody>
          <a:bodyPr/>
          <a:lstStyle/>
          <a:p>
            <a:r>
              <a:rPr lang="en-US"/>
              <a:t>https://www.cdc.gov/tobacco/stateandcommunity/state-fact-sheets/index.htm#RI</a:t>
            </a:r>
          </a:p>
        </p:txBody>
      </p:sp>
      <p:sp>
        <p:nvSpPr>
          <p:cNvPr id="5" name="Slide Number Placeholder 4"/>
          <p:cNvSpPr>
            <a:spLocks noGrp="1"/>
          </p:cNvSpPr>
          <p:nvPr>
            <p:ph type="sldNum" sz="quarter" idx="5"/>
          </p:nvPr>
        </p:nvSpPr>
        <p:spPr/>
        <p:txBody>
          <a:bodyPr/>
          <a:lstStyle/>
          <a:p>
            <a:fld id="{9BBB7AAE-50FE-4F6F-B23C-EC41CC378DCF}" type="slidenum">
              <a:rPr lang="en-US" smtClean="0"/>
              <a:t>17</a:t>
            </a:fld>
            <a:endParaRPr lang="en-US"/>
          </a:p>
        </p:txBody>
      </p:sp>
    </p:spTree>
    <p:extLst>
      <p:ext uri="{BB962C8B-B14F-4D97-AF65-F5344CB8AC3E}">
        <p14:creationId xmlns:p14="http://schemas.microsoft.com/office/powerpoint/2010/main" val="3247243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Clerks of your retail establishment are all required to complete training in order to sell tobacco products. BHDDH provides a training that fulfills this requirement. Once your staff member completes the BHDDH training, you will receive a certification form that you must keep on file for the length of employment for each staff member, and for one full year after termination of employment.</a:t>
            </a:r>
          </a:p>
          <a:p>
            <a:endParaRPr lang="en-US" dirty="0"/>
          </a:p>
          <a:p>
            <a:r>
              <a:rPr lang="en-US" dirty="0"/>
              <a:t>It is in your best interest to support ongoing training activities for your staff, as you as the license holder will bear the legal consequences of any violations on their part.</a:t>
            </a:r>
          </a:p>
        </p:txBody>
      </p:sp>
      <p:sp>
        <p:nvSpPr>
          <p:cNvPr id="4" name="Slide Number Placeholder 3"/>
          <p:cNvSpPr>
            <a:spLocks noGrp="1"/>
          </p:cNvSpPr>
          <p:nvPr>
            <p:ph type="sldNum" sz="quarter" idx="5"/>
          </p:nvPr>
        </p:nvSpPr>
        <p:spPr/>
        <p:txBody>
          <a:bodyPr/>
          <a:lstStyle/>
          <a:p>
            <a:fld id="{9BBB7AAE-50FE-4F6F-B23C-EC41CC378DCF}" type="slidenum">
              <a:rPr lang="en-US" smtClean="0"/>
              <a:t>18</a:t>
            </a:fld>
            <a:endParaRPr lang="en-US"/>
          </a:p>
        </p:txBody>
      </p:sp>
      <p:sp>
        <p:nvSpPr>
          <p:cNvPr id="5" name="Footer Placeholder 4">
            <a:extLst>
              <a:ext uri="{FF2B5EF4-FFF2-40B4-BE49-F238E27FC236}">
                <a16:creationId xmlns:a16="http://schemas.microsoft.com/office/drawing/2014/main" id="{58D0BBFE-F478-A001-C187-4EDF7ED5019F}"/>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3674445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You are required to review Rhode Island law with your employees.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You and your employees must sign a form that acknowledges you reviewed the law with your employee and that they understand what the law requires of them. This written record has to be maintained for the whole time staff members are employed by you and for a year after they aren’t working for you anymore.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
        <p:nvSpPr>
          <p:cNvPr id="2" name="Footer Placeholder 1">
            <a:extLst>
              <a:ext uri="{FF2B5EF4-FFF2-40B4-BE49-F238E27FC236}">
                <a16:creationId xmlns:a16="http://schemas.microsoft.com/office/drawing/2014/main" id="{05165109-CF9F-3B07-A3F5-3209F5B8F63A}"/>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2452646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 addition to the required record-keeping, all retailers should have a written policy against the sale of tobacco products to minors. Such policy needs to be visible and available to all staff.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Retail establishments should have written procedures that detail how to follow store policy against underage sales, and support staff to comply with the law and store policy. These procedures should include how to refuse a sale to a minor, or to a person that doesn’t present a valid ID. It is important that your staff are equipped with strategies for how to ask for ID, how to tell a customer they are not able to sell to them if they don’t have a valid ID, and how to deal with a customer that becomes unhappy or difficult when the clerk is doing their job. You should have procedures in place for when and how staff can ask for help with difficult customers, such as when to call a manager, and what to do if a manager is not available.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Procedures should include a system for monitoring how well staff are complying with policy. How will you be able to tell whether or not your staff are checking IDs every time they make a sale?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And finally, your policies should include consequences for staff who make an unlawful sale.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These policies need to be written down. You should share them with your staff, explain them and make sure staff understand what is expected of them. Keep them visible so that staff can refer to them when they need to.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You want your staff to be well equipped to follow the laws in place, as they are acting as agents of the license holder, and you will be held accountable for any noncompliance on their part. Consider offering supportive activities, such as role-playing what to do when someone doesn’t present an ID or how to refuse a sale to someone who is underage. You can also use staff meeting time to review your policies. The more you do so, the more likely you are to embed these policies into a culture of compliance.</a:t>
            </a:r>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
        <p:nvSpPr>
          <p:cNvPr id="2" name="Footer Placeholder 1">
            <a:extLst>
              <a:ext uri="{FF2B5EF4-FFF2-40B4-BE49-F238E27FC236}">
                <a16:creationId xmlns:a16="http://schemas.microsoft.com/office/drawing/2014/main" id="{85697A6B-0A36-A50F-241B-9A233CBB7350}"/>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1653970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Rhode Island law requires retail license holders to display two different signs at the point of sale in your establishment. </a:t>
            </a:r>
            <a:r>
              <a:rPr lang="en-US"/>
              <a:t>Signs </a:t>
            </a:r>
            <a:r>
              <a:rPr lang="en-US" dirty="0"/>
              <a:t>have to be prominently displayed so that they are visible at the place where the sale is happening. This is usually the cash register, or a vending machine, if you have one. It is wherever the money exchange is taking place.</a:t>
            </a:r>
          </a:p>
          <a:p>
            <a:endParaRPr lang="en-US" dirty="0"/>
          </a:p>
          <a:p>
            <a:r>
              <a:rPr lang="en-US" dirty="0"/>
              <a:t>The law is very specific and requires each sign have exact language in exact font size and color. You can click the links here to access each sign so that you can print them. </a:t>
            </a:r>
          </a:p>
        </p:txBody>
      </p:sp>
      <p:sp>
        <p:nvSpPr>
          <p:cNvPr id="4" name="Slide Number Placeholder 3"/>
          <p:cNvSpPr>
            <a:spLocks noGrp="1"/>
          </p:cNvSpPr>
          <p:nvPr>
            <p:ph type="sldNum" sz="quarter" idx="5"/>
          </p:nvPr>
        </p:nvSpPr>
        <p:spPr/>
        <p:txBody>
          <a:bodyPr/>
          <a:lstStyle/>
          <a:p>
            <a:fld id="{9BBB7AAE-50FE-4F6F-B23C-EC41CC378DCF}" type="slidenum">
              <a:rPr lang="en-US" smtClean="0"/>
              <a:t>21</a:t>
            </a:fld>
            <a:endParaRPr lang="en-US"/>
          </a:p>
        </p:txBody>
      </p:sp>
      <p:sp>
        <p:nvSpPr>
          <p:cNvPr id="5" name="Footer Placeholder 4">
            <a:extLst>
              <a:ext uri="{FF2B5EF4-FFF2-40B4-BE49-F238E27FC236}">
                <a16:creationId xmlns:a16="http://schemas.microsoft.com/office/drawing/2014/main" id="{C9E39117-1183-0138-8C37-D495A6434C6C}"/>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1588792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important things that all tobacco retail license holders need to know and understand so that they remain in compliance with State and Federal law. By the end of this training, you will be able to identify and describe what a tobacco product is and which tobacco products are legal for sale in our state.  You will understand the laws that apply to tobacco products and what is required of you, the license holder, in order to maintain compliance with the law. You will understand what forms of identification are valid and acceptable and be able to describe how to verify a customers age. You will also know where to go to find additional resources to help you and your retail outlet maintain compliance.</a:t>
            </a:r>
          </a:p>
        </p:txBody>
      </p:sp>
      <p:sp>
        <p:nvSpPr>
          <p:cNvPr id="4" name="Slide Number Placeholder 3"/>
          <p:cNvSpPr>
            <a:spLocks noGrp="1"/>
          </p:cNvSpPr>
          <p:nvPr>
            <p:ph type="sldNum" sz="quarter" idx="5"/>
          </p:nvPr>
        </p:nvSpPr>
        <p:spPr/>
        <p:txBody>
          <a:bodyPr/>
          <a:lstStyle/>
          <a:p>
            <a:fld id="{9BBB7AAE-50FE-4F6F-B23C-EC41CC378DCF}" type="slidenum">
              <a:rPr lang="en-US" smtClean="0"/>
              <a:t>2</a:t>
            </a:fld>
            <a:endParaRPr lang="en-US"/>
          </a:p>
        </p:txBody>
      </p:sp>
      <p:sp>
        <p:nvSpPr>
          <p:cNvPr id="5" name="Footer Placeholder 4">
            <a:extLst>
              <a:ext uri="{FF2B5EF4-FFF2-40B4-BE49-F238E27FC236}">
                <a16:creationId xmlns:a16="http://schemas.microsoft.com/office/drawing/2014/main" id="{DF81B9FE-7EB5-9FEA-1AEF-1E55CC5F6851}"/>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1793062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now know that Rhode Island law requires you and your staff to check the identification for each customer that wants to purchase any tobacco product, and ensure that the identification you are looking at is valid. So, what makes an ID valid? A valid ID has been issued by the state or federal government, has a picture on it, and is current – meaning it is not past its expiration date.</a:t>
            </a:r>
          </a:p>
        </p:txBody>
      </p:sp>
      <p:sp>
        <p:nvSpPr>
          <p:cNvPr id="4" name="Slide Number Placeholder 3"/>
          <p:cNvSpPr>
            <a:spLocks noGrp="1"/>
          </p:cNvSpPr>
          <p:nvPr>
            <p:ph type="sldNum" sz="quarter" idx="5"/>
          </p:nvPr>
        </p:nvSpPr>
        <p:spPr/>
        <p:txBody>
          <a:bodyPr/>
          <a:lstStyle/>
          <a:p>
            <a:fld id="{9BBB7AAE-50FE-4F6F-B23C-EC41CC378DCF}" type="slidenum">
              <a:rPr lang="en-US" smtClean="0"/>
              <a:t>22</a:t>
            </a:fld>
            <a:endParaRPr lang="en-US"/>
          </a:p>
        </p:txBody>
      </p:sp>
      <p:sp>
        <p:nvSpPr>
          <p:cNvPr id="5" name="Footer Placeholder 4">
            <a:extLst>
              <a:ext uri="{FF2B5EF4-FFF2-40B4-BE49-F238E27FC236}">
                <a16:creationId xmlns:a16="http://schemas.microsoft.com/office/drawing/2014/main" id="{A0D3674B-FB3C-8501-6725-EAC89C9B4E36}"/>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362742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Valid forms of identification include State-issued driver’s license or other state issued form of ID from the DMV, a federally issued passport, or foreign government issued passport, a federally recognized tribal issued photo ID, or a Card I-766, which is an employment Authorization card issued by US Immigration Services.</a:t>
            </a:r>
          </a:p>
          <a:p>
            <a:endParaRPr lang="en-US" dirty="0"/>
          </a:p>
          <a:p>
            <a:r>
              <a:rPr lang="en-US" dirty="0"/>
              <a:t>Many states issue IDs for people under 21 that look obviously different. Ours here in RI are turned to be vertical, as are those from Connecticut and Massachusetts. This takes the guesswork out of calculating a purchasers age.</a:t>
            </a:r>
          </a:p>
        </p:txBody>
      </p:sp>
      <p:sp>
        <p:nvSpPr>
          <p:cNvPr id="4" name="Slide Number Placeholder 3"/>
          <p:cNvSpPr>
            <a:spLocks noGrp="1"/>
          </p:cNvSpPr>
          <p:nvPr>
            <p:ph type="sldNum" sz="quarter" idx="5"/>
          </p:nvPr>
        </p:nvSpPr>
        <p:spPr/>
        <p:txBody>
          <a:bodyPr/>
          <a:lstStyle/>
          <a:p>
            <a:fld id="{9BBB7AAE-50FE-4F6F-B23C-EC41CC378DCF}" type="slidenum">
              <a:rPr lang="en-US" smtClean="0"/>
              <a:t>23</a:t>
            </a:fld>
            <a:endParaRPr lang="en-US"/>
          </a:p>
        </p:txBody>
      </p:sp>
      <p:sp>
        <p:nvSpPr>
          <p:cNvPr id="5" name="Footer Placeholder 4">
            <a:extLst>
              <a:ext uri="{FF2B5EF4-FFF2-40B4-BE49-F238E27FC236}">
                <a16:creationId xmlns:a16="http://schemas.microsoft.com/office/drawing/2014/main" id="{C87FD3A7-1F99-8690-D61B-4C1E31AB581C}"/>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45629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age verification systems available to you.</a:t>
            </a:r>
          </a:p>
          <a:p>
            <a:endParaRPr lang="en-US" dirty="0"/>
          </a:p>
          <a:p>
            <a:r>
              <a:rPr lang="en-US" dirty="0"/>
              <a:t>Stand alone age calculator systems are a device or a calendar that cashiers can use to check against the date of birth on an ID. These systems tell the cashier what date the customer must be born BEFORE in order to be of legal purchasing age.</a:t>
            </a:r>
          </a:p>
          <a:p>
            <a:endParaRPr lang="en-US" dirty="0"/>
          </a:p>
          <a:p>
            <a:r>
              <a:rPr lang="en-US" dirty="0"/>
              <a:t>There three types of point of sale systems that verify age. One type will prompt the cashier to check an ID. This is just a reminder that pops up.</a:t>
            </a:r>
          </a:p>
          <a:p>
            <a:endParaRPr lang="en-US" dirty="0"/>
          </a:p>
          <a:p>
            <a:r>
              <a:rPr lang="en-US" dirty="0"/>
              <a:t>Another asks the cashier to enter the date of birth. This is a more effective system, as the cashier has to enter something to make the sale, and often they are less likely to fabricate an age than they are to bypass the prompt to check ID.</a:t>
            </a:r>
          </a:p>
          <a:p>
            <a:endParaRPr lang="en-US" dirty="0"/>
          </a:p>
          <a:p>
            <a:r>
              <a:rPr lang="en-US" dirty="0"/>
              <a:t>Finally, there are point of sale systems that require an ID to be scanned for purchase. These are the most effective way to ensure compliance with each tobacco product sale. They remove the possibility of human error in sales, whether that error is resulting from ignorance, customer pressure, or purposeful noncompliance.</a:t>
            </a:r>
          </a:p>
        </p:txBody>
      </p:sp>
      <p:sp>
        <p:nvSpPr>
          <p:cNvPr id="4" name="Slide Number Placeholder 3"/>
          <p:cNvSpPr>
            <a:spLocks noGrp="1"/>
          </p:cNvSpPr>
          <p:nvPr>
            <p:ph type="sldNum" sz="quarter" idx="5"/>
          </p:nvPr>
        </p:nvSpPr>
        <p:spPr/>
        <p:txBody>
          <a:bodyPr/>
          <a:lstStyle/>
          <a:p>
            <a:fld id="{9BBB7AAE-50FE-4F6F-B23C-EC41CC378DCF}" type="slidenum">
              <a:rPr lang="en-US" smtClean="0"/>
              <a:t>24</a:t>
            </a:fld>
            <a:endParaRPr lang="en-US"/>
          </a:p>
        </p:txBody>
      </p:sp>
      <p:sp>
        <p:nvSpPr>
          <p:cNvPr id="5" name="Footer Placeholder 4">
            <a:extLst>
              <a:ext uri="{FF2B5EF4-FFF2-40B4-BE49-F238E27FC236}">
                <a16:creationId xmlns:a16="http://schemas.microsoft.com/office/drawing/2014/main" id="{B87CCA88-12BA-3120-20F2-B782EAE10EC1}"/>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3912513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Rhode Island has seven prevention coalitions. The role of prevention is to promote health and to prevent substance use and misuse among youth, including tobacco products. Your regional prevention director can be a resource and partner to you in compliance with the law and as a member of your community.</a:t>
            </a:r>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
        <p:nvSpPr>
          <p:cNvPr id="2" name="Footer Placeholder 1">
            <a:extLst>
              <a:ext uri="{FF2B5EF4-FFF2-40B4-BE49-F238E27FC236}">
                <a16:creationId xmlns:a16="http://schemas.microsoft.com/office/drawing/2014/main" id="{B07A1850-2A2E-B9B9-90E2-FDA0102637D3}"/>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4252551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completing the State of Rhode Island’s retail tobacco license holder training module. You will now be directed to a quiz in order to test your knowledge about what we’ve just learned. Please email any questions you may have to BHDDH.tobaccotraining@bhddh.ri.gov</a:t>
            </a:r>
          </a:p>
          <a:p>
            <a:endParaRPr lang="en-US" dirty="0"/>
          </a:p>
        </p:txBody>
      </p:sp>
      <p:sp>
        <p:nvSpPr>
          <p:cNvPr id="4" name="Footer Placeholder 3"/>
          <p:cNvSpPr>
            <a:spLocks noGrp="1"/>
          </p:cNvSpPr>
          <p:nvPr>
            <p:ph type="ftr" sz="quarter" idx="4"/>
          </p:nvPr>
        </p:nvSpPr>
        <p:spPr/>
        <p:txBody>
          <a:bodyPr/>
          <a:lstStyle/>
          <a:p>
            <a:r>
              <a:rPr lang="en-US"/>
              <a:t>https://www.cdc.gov/tobacco/stateandcommunity/state-fact-sheets/index.htm#RI</a:t>
            </a:r>
          </a:p>
        </p:txBody>
      </p:sp>
      <p:sp>
        <p:nvSpPr>
          <p:cNvPr id="5" name="Slide Number Placeholder 4"/>
          <p:cNvSpPr>
            <a:spLocks noGrp="1"/>
          </p:cNvSpPr>
          <p:nvPr>
            <p:ph type="sldNum" sz="quarter" idx="5"/>
          </p:nvPr>
        </p:nvSpPr>
        <p:spPr/>
        <p:txBody>
          <a:bodyPr/>
          <a:lstStyle/>
          <a:p>
            <a:fld id="{9BBB7AAE-50FE-4F6F-B23C-EC41CC378DCF}" type="slidenum">
              <a:rPr lang="en-US" smtClean="0"/>
              <a:t>26</a:t>
            </a:fld>
            <a:endParaRPr lang="en-US"/>
          </a:p>
        </p:txBody>
      </p:sp>
    </p:spTree>
    <p:extLst>
      <p:ext uri="{BB962C8B-B14F-4D97-AF65-F5344CB8AC3E}">
        <p14:creationId xmlns:p14="http://schemas.microsoft.com/office/powerpoint/2010/main" val="3411945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Calibri" panose="020F0502020204030204" pitchFamily="34" charset="0"/>
                <a:ea typeface="Calibri" panose="020F0502020204030204" pitchFamily="34" charset="0"/>
              </a:rPr>
              <a:t>Quitting tobacco is the best thing you can do for your health. Combining counseling support with medication support like the patch or lozenge can double your chances of a successful quit</a:t>
            </a:r>
            <a:r>
              <a:rPr lang="en-US" sz="1800" dirty="0">
                <a:effectLst/>
                <a:latin typeface="Calibri" panose="020F0502020204030204" pitchFamily="34" charset="0"/>
                <a:ea typeface="Calibri" panose="020F0502020204030204" pitchFamily="34" charset="0"/>
              </a:rPr>
              <a:t>.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If you or someone you know is looking to quit tobacco/nicotine, please visit the Rhode Island Nicotine Helpline for free counseling and nicotine replacement therapy. Services are available to all Rhode Islanders regardless of income, insurance, or citizenship. Services are available in over 100 languages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Additionally, customized, free, and confidential help is available for youth 13-17 through My Life My Quit. </a:t>
            </a:r>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dirty="0"/>
          </a:p>
        </p:txBody>
      </p:sp>
      <p:sp>
        <p:nvSpPr>
          <p:cNvPr id="2" name="Footer Placeholder 1">
            <a:extLst>
              <a:ext uri="{FF2B5EF4-FFF2-40B4-BE49-F238E27FC236}">
                <a16:creationId xmlns:a16="http://schemas.microsoft.com/office/drawing/2014/main" id="{B07A1850-2A2E-B9B9-90E2-FDA0102637D3}"/>
              </a:ext>
            </a:extLst>
          </p:cNvPr>
          <p:cNvSpPr>
            <a:spLocks noGrp="1"/>
          </p:cNvSpPr>
          <p:nvPr>
            <p:ph type="ftr" sz="quarter" idx="4"/>
          </p:nvPr>
        </p:nvSpPr>
        <p:spPr/>
        <p:txBody>
          <a:bodyPr/>
          <a:lstStyle/>
          <a:p>
            <a:r>
              <a:rPr lang="en-US" dirty="0"/>
              <a:t>https://www.cdc.gov/tobacco/stateandcommunity/state-fact-sheets/index.htm#RI</a:t>
            </a:r>
          </a:p>
        </p:txBody>
      </p:sp>
    </p:spTree>
    <p:extLst>
      <p:ext uri="{BB962C8B-B14F-4D97-AF65-F5344CB8AC3E}">
        <p14:creationId xmlns:p14="http://schemas.microsoft.com/office/powerpoint/2010/main" val="1224985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
        <p:nvSpPr>
          <p:cNvPr id="2" name="Footer Placeholder 1">
            <a:extLst>
              <a:ext uri="{FF2B5EF4-FFF2-40B4-BE49-F238E27FC236}">
                <a16:creationId xmlns:a16="http://schemas.microsoft.com/office/drawing/2014/main" id="{1BC6D9B3-3D6A-54CC-E242-0371AA687F1C}"/>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349665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Tobacco use is the leading cause of preventable death, disease, and disability in the United States. Many adult smokers who smoke cigarettes on a daily basis report that they first smoked cigarettes by age 18. Persons who begin smoking during adolescence are more likely to experience smoking-related health problems. The younger that youth are when they start using tobacco, the more likely they will be addicted to nicotine, which prolongs tobacco use and can lead to severe health issues. Nearly half a million Americans die prematurely from tobacco use each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
        <p:nvSpPr>
          <p:cNvPr id="2" name="Footer Placeholder 1">
            <a:extLst>
              <a:ext uri="{FF2B5EF4-FFF2-40B4-BE49-F238E27FC236}">
                <a16:creationId xmlns:a16="http://schemas.microsoft.com/office/drawing/2014/main" id="{8F334A44-55AA-4056-B354-C2C677E00638}"/>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404357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thousand eight hundred Rhode Islanders die each year from causes directly related to their own smoking. That is nearly five people a day. Smoking kills more people than alcohol, AIDS, car crashes, illegal drugs, murders and death by suicide combined. And that is not including those that die from other tobacco-related causes such as fires caused by smoking and smokeless tobacco use.</a:t>
            </a:r>
          </a:p>
        </p:txBody>
      </p:sp>
      <p:sp>
        <p:nvSpPr>
          <p:cNvPr id="4" name="Footer Placeholder 3"/>
          <p:cNvSpPr>
            <a:spLocks noGrp="1"/>
          </p:cNvSpPr>
          <p:nvPr>
            <p:ph type="ftr" sz="quarter" idx="4"/>
          </p:nvPr>
        </p:nvSpPr>
        <p:spPr/>
        <p:txBody>
          <a:bodyPr/>
          <a:lstStyle/>
          <a:p>
            <a:r>
              <a:rPr lang="en-US"/>
              <a:t>https://www.cdc.gov/tobacco/stateandcommunity/state-fact-sheets/index.htm#RI</a:t>
            </a:r>
          </a:p>
        </p:txBody>
      </p:sp>
      <p:sp>
        <p:nvSpPr>
          <p:cNvPr id="5" name="Slide Number Placeholder 4"/>
          <p:cNvSpPr>
            <a:spLocks noGrp="1"/>
          </p:cNvSpPr>
          <p:nvPr>
            <p:ph type="sldNum" sz="quarter" idx="5"/>
          </p:nvPr>
        </p:nvSpPr>
        <p:spPr/>
        <p:txBody>
          <a:bodyPr/>
          <a:lstStyle/>
          <a:p>
            <a:fld id="{9BBB7AAE-50FE-4F6F-B23C-EC41CC378DCF}" type="slidenum">
              <a:rPr lang="en-US" smtClean="0"/>
              <a:t>5</a:t>
            </a:fld>
            <a:endParaRPr lang="en-US"/>
          </a:p>
        </p:txBody>
      </p:sp>
    </p:spTree>
    <p:extLst>
      <p:ext uri="{BB962C8B-B14F-4D97-AF65-F5344CB8AC3E}">
        <p14:creationId xmlns:p14="http://schemas.microsoft.com/office/powerpoint/2010/main" val="221958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https://www.cdc.gov/tobacco/stateandcommunity/state-fact-sheets/index.htm#RI</a:t>
            </a:r>
          </a:p>
        </p:txBody>
      </p:sp>
      <p:sp>
        <p:nvSpPr>
          <p:cNvPr id="5" name="Slide Number Placeholder 4"/>
          <p:cNvSpPr>
            <a:spLocks noGrp="1"/>
          </p:cNvSpPr>
          <p:nvPr>
            <p:ph type="sldNum" sz="quarter" idx="5"/>
          </p:nvPr>
        </p:nvSpPr>
        <p:spPr/>
        <p:txBody>
          <a:bodyPr/>
          <a:lstStyle/>
          <a:p>
            <a:fld id="{9BBB7AAE-50FE-4F6F-B23C-EC41CC378DCF}" type="slidenum">
              <a:rPr lang="en-US" smtClean="0"/>
              <a:t>6</a:t>
            </a:fld>
            <a:endParaRPr lang="en-US"/>
          </a:p>
        </p:txBody>
      </p:sp>
    </p:spTree>
    <p:extLst>
      <p:ext uri="{BB962C8B-B14F-4D97-AF65-F5344CB8AC3E}">
        <p14:creationId xmlns:p14="http://schemas.microsoft.com/office/powerpoint/2010/main" val="747440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https://www.cdc.gov/tobacco/stateandcommunity/state-fact-sheets/index.htm#RI</a:t>
            </a:r>
          </a:p>
        </p:txBody>
      </p:sp>
      <p:sp>
        <p:nvSpPr>
          <p:cNvPr id="5" name="Slide Number Placeholder 4"/>
          <p:cNvSpPr>
            <a:spLocks noGrp="1"/>
          </p:cNvSpPr>
          <p:nvPr>
            <p:ph type="sldNum" sz="quarter" idx="5"/>
          </p:nvPr>
        </p:nvSpPr>
        <p:spPr/>
        <p:txBody>
          <a:bodyPr/>
          <a:lstStyle/>
          <a:p>
            <a:fld id="{9BBB7AAE-50FE-4F6F-B23C-EC41CC378DCF}" type="slidenum">
              <a:rPr lang="en-US" smtClean="0"/>
              <a:t>7</a:t>
            </a:fld>
            <a:endParaRPr lang="en-US"/>
          </a:p>
        </p:txBody>
      </p:sp>
    </p:spTree>
    <p:extLst>
      <p:ext uri="{BB962C8B-B14F-4D97-AF65-F5344CB8AC3E}">
        <p14:creationId xmlns:p14="http://schemas.microsoft.com/office/powerpoint/2010/main" val="1442235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for you, as a tobacco retail license holder, to understand that there are two sets of laws that your establishment MUST comply with. Those administered through the Federal Drug Administration (FDA) through the Tobacco Control Act, and Rhode Island State law, title 11, chapter 9, section 13. There are many components to each of these laws. This training will focus on Rhode Island laws. There will be links throughout so that you can access the details of Federal law. It is your responsibility to educate yourself on FDA laws.</a:t>
            </a:r>
          </a:p>
        </p:txBody>
      </p:sp>
      <p:sp>
        <p:nvSpPr>
          <p:cNvPr id="4" name="Slide Number Placeholder 3"/>
          <p:cNvSpPr>
            <a:spLocks noGrp="1"/>
          </p:cNvSpPr>
          <p:nvPr>
            <p:ph type="sldNum" sz="quarter" idx="5"/>
          </p:nvPr>
        </p:nvSpPr>
        <p:spPr/>
        <p:txBody>
          <a:bodyPr/>
          <a:lstStyle/>
          <a:p>
            <a:fld id="{9BBB7AAE-50FE-4F6F-B23C-EC41CC378DCF}" type="slidenum">
              <a:rPr lang="en-US" smtClean="0"/>
              <a:t>8</a:t>
            </a:fld>
            <a:endParaRPr lang="en-US"/>
          </a:p>
        </p:txBody>
      </p:sp>
      <p:sp>
        <p:nvSpPr>
          <p:cNvPr id="5" name="Footer Placeholder 4">
            <a:extLst>
              <a:ext uri="{FF2B5EF4-FFF2-40B4-BE49-F238E27FC236}">
                <a16:creationId xmlns:a16="http://schemas.microsoft.com/office/drawing/2014/main" id="{35C9718B-F385-9A1D-35B3-5A4096D3FCC1}"/>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2183734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We’re going to spend a little bit of time going over some of the components of relevant RI State law, most of which sits in title 11, chapter 9, section 13.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Rhode Island law prohibits the sale of tobacco products, including ENDS products to anyone under 21 years of age, and states that notice of this law must be posted everywhere tobacco products are sold.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There are 20 subsections of this law that expand on and provide detail and context to the law written here. On the next slides, we’ll go through some of what you need to know about those subsections, and where to find the language in this law so that you can refer back to it if you have any questions.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
        <p:nvSpPr>
          <p:cNvPr id="2" name="Footer Placeholder 1">
            <a:extLst>
              <a:ext uri="{FF2B5EF4-FFF2-40B4-BE49-F238E27FC236}">
                <a16:creationId xmlns:a16="http://schemas.microsoft.com/office/drawing/2014/main" id="{F3A76E85-91AF-6D0B-A793-ACFF73C18380}"/>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304357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Subsection 1 governs vending machines.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Subsections 7 and 8.1 tell you what signs you must display and where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Subsections 8 and 20 require that any tobacco product sold must be in its original packaging and that ENDS products must be in child-resistant packaging.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Subsection 10 prohibits the distribution of any tobacco product for free or at a discount. There are separate and additional fines for any violation of this statute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Subsection 11 details the requirements for any delivery or online sale of tobacco products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Subsection 15 states that you must maintain a valid dealer license. Operating without one subjects you to a $10,000 fine</a:t>
            </a:r>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
        <p:nvSpPr>
          <p:cNvPr id="2" name="Footer Placeholder 1">
            <a:extLst>
              <a:ext uri="{FF2B5EF4-FFF2-40B4-BE49-F238E27FC236}">
                <a16:creationId xmlns:a16="http://schemas.microsoft.com/office/drawing/2014/main" id="{C74A33F8-90AD-1AAD-3F52-5246A8010048}"/>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1053381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5E961FD-291E-4942-B84C-5A716FDD4302}"/>
              </a:ext>
            </a:extLst>
          </p:cNvPr>
          <p:cNvSpPr>
            <a:spLocks noGrp="1"/>
          </p:cNvSpPr>
          <p:nvPr>
            <p:ph type="pic" sz="quarter" idx="13"/>
          </p:nvPr>
        </p:nvSpPr>
        <p:spPr>
          <a:xfrm>
            <a:off x="304800" y="304799"/>
            <a:ext cx="11572875" cy="353872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a:lstStyle>
            <a:lvl1pPr marL="0" indent="0">
              <a:buNone/>
              <a:defRPr/>
            </a:lvl1pPr>
          </a:lstStyle>
          <a:p>
            <a:r>
              <a:rPr lang="en-US"/>
              <a:t>Click icon to add picture</a:t>
            </a:r>
          </a:p>
        </p:txBody>
      </p:sp>
      <p:sp>
        <p:nvSpPr>
          <p:cNvPr id="13" name="Прямоугольник 2">
            <a:extLst>
              <a:ext uri="{FF2B5EF4-FFF2-40B4-BE49-F238E27FC236}">
                <a16:creationId xmlns:a16="http://schemas.microsoft.com/office/drawing/2014/main" id="{B7877920-6C8D-4802-81F7-DCDE19AEA2A6}"/>
              </a:ext>
            </a:extLst>
          </p:cNvPr>
          <p:cNvSpPr/>
          <p:nvPr/>
        </p:nvSpPr>
        <p:spPr>
          <a:xfrm>
            <a:off x="304800" y="4159116"/>
            <a:ext cx="8899100" cy="2386744"/>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1">
            <a:extLst>
              <a:ext uri="{FF2B5EF4-FFF2-40B4-BE49-F238E27FC236}">
                <a16:creationId xmlns:a16="http://schemas.microsoft.com/office/drawing/2014/main" id="{AC6E8A01-1018-4AFE-A229-B735D9B018CB}"/>
              </a:ext>
            </a:extLst>
          </p:cNvPr>
          <p:cNvSpPr/>
          <p:nvPr/>
        </p:nvSpPr>
        <p:spPr>
          <a:xfrm>
            <a:off x="9526469" y="4159116"/>
            <a:ext cx="2351843" cy="2386744"/>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3665694F-8DF2-4937-B609-8F95E25898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03271" y="5097963"/>
            <a:ext cx="1198238" cy="509050"/>
          </a:xfrm>
          <a:prstGeom prst="rect">
            <a:avLst/>
          </a:prstGeom>
        </p:spPr>
      </p:pic>
      <p:cxnSp>
        <p:nvCxnSpPr>
          <p:cNvPr id="19" name="Straight Connector 18">
            <a:extLst>
              <a:ext uri="{FF2B5EF4-FFF2-40B4-BE49-F238E27FC236}">
                <a16:creationId xmlns:a16="http://schemas.microsoft.com/office/drawing/2014/main" id="{7C450DC8-B6F7-403F-8C0C-54545608D944}"/>
              </a:ext>
            </a:extLst>
          </p:cNvPr>
          <p:cNvCxnSpPr/>
          <p:nvPr/>
        </p:nvCxnSpPr>
        <p:spPr>
          <a:xfrm>
            <a:off x="730471" y="5249772"/>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534C59-34ED-4253-B5D0-0B6A3FABBF6D}"/>
              </a:ext>
            </a:extLst>
          </p:cNvPr>
          <p:cNvSpPr>
            <a:spLocks noGrp="1"/>
          </p:cNvSpPr>
          <p:nvPr>
            <p:ph type="ctrTitle" hasCustomPrompt="1"/>
          </p:nvPr>
        </p:nvSpPr>
        <p:spPr>
          <a:xfrm>
            <a:off x="622817" y="4399360"/>
            <a:ext cx="8266176" cy="701731"/>
          </a:xfrm>
        </p:spPr>
        <p:txBody>
          <a:bodyPr anchor="t"/>
          <a:lstStyle>
            <a:lvl1pPr algn="l">
              <a:defRPr sz="4400">
                <a:solidFill>
                  <a:schemeClr val="bg1"/>
                </a:solidFill>
              </a:defRPr>
            </a:lvl1pPr>
          </a:lstStyle>
          <a:p>
            <a:r>
              <a:rPr lang="en-US"/>
              <a:t>YOUR DECK’S TITLE GOES HERE</a:t>
            </a:r>
          </a:p>
        </p:txBody>
      </p:sp>
      <p:sp>
        <p:nvSpPr>
          <p:cNvPr id="3" name="Subtitle 2">
            <a:extLst>
              <a:ext uri="{FF2B5EF4-FFF2-40B4-BE49-F238E27FC236}">
                <a16:creationId xmlns:a16="http://schemas.microsoft.com/office/drawing/2014/main" id="{1455C329-DC2F-488E-861C-64EAB89C8320}"/>
              </a:ext>
            </a:extLst>
          </p:cNvPr>
          <p:cNvSpPr>
            <a:spLocks noGrp="1"/>
          </p:cNvSpPr>
          <p:nvPr>
            <p:ph type="subTitle" idx="1" hasCustomPrompt="1"/>
          </p:nvPr>
        </p:nvSpPr>
        <p:spPr>
          <a:xfrm>
            <a:off x="622817" y="5332289"/>
            <a:ext cx="8266176" cy="10698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Deck’s sub-title goes here. Just make sure it doesn’t exceed two lines!</a:t>
            </a:r>
          </a:p>
        </p:txBody>
      </p:sp>
    </p:spTree>
    <p:extLst>
      <p:ext uri="{BB962C8B-B14F-4D97-AF65-F5344CB8AC3E}">
        <p14:creationId xmlns:p14="http://schemas.microsoft.com/office/powerpoint/2010/main" val="5805982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s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numCol="3" spcCol="914400"/>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50542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B6A3415C-D4D1-40DF-AB43-2D88A58773C9}"/>
              </a:ext>
            </a:extLst>
          </p:cNvPr>
          <p:cNvSpPr>
            <a:spLocks noGrp="1"/>
          </p:cNvSpPr>
          <p:nvPr>
            <p:ph type="body" sz="quarter" idx="14"/>
          </p:nvPr>
        </p:nvSpPr>
        <p:spPr>
          <a:xfrm>
            <a:off x="304800" y="2085975"/>
            <a:ext cx="11582400"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03115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B6A3415C-D4D1-40DF-AB43-2D88A58773C9}"/>
              </a:ext>
            </a:extLst>
          </p:cNvPr>
          <p:cNvSpPr>
            <a:spLocks noGrp="1"/>
          </p:cNvSpPr>
          <p:nvPr>
            <p:ph type="body" sz="quarter" idx="14"/>
          </p:nvPr>
        </p:nvSpPr>
        <p:spPr>
          <a:xfrm>
            <a:off x="304800" y="2085975"/>
            <a:ext cx="5543550"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4A30C68-45E3-466C-92E1-DBE369D97BB0}"/>
              </a:ext>
            </a:extLst>
          </p:cNvPr>
          <p:cNvSpPr>
            <a:spLocks noGrp="1"/>
          </p:cNvSpPr>
          <p:nvPr>
            <p:ph type="body" sz="quarter" idx="15"/>
          </p:nvPr>
        </p:nvSpPr>
        <p:spPr>
          <a:xfrm>
            <a:off x="6340602" y="2085975"/>
            <a:ext cx="5546598"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766295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s and Image on the Righ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5483352"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6000" y="2085974"/>
            <a:ext cx="5791200" cy="370331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52664187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s and Image on the Righ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483352" cy="701731"/>
          </a:xfrm>
        </p:spPr>
        <p:txBody>
          <a:bodyPr/>
          <a:lstStyle>
            <a:lvl1pPr>
              <a:defRPr/>
            </a:lvl1p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5483352"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5483352"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0"/>
            <a:ext cx="5788152" cy="54863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05290115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s and Image on the Righ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09909C-F8EB-4588-A2C4-BCA7B7D97A6C}"/>
              </a:ext>
            </a:extLst>
          </p:cNvPr>
          <p:cNvSpPr/>
          <p:nvPr/>
        </p:nvSpPr>
        <p:spPr>
          <a:xfrm>
            <a:off x="304800" y="304800"/>
            <a:ext cx="5791200" cy="548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782574" y="724109"/>
            <a:ext cx="4736236" cy="1233952"/>
          </a:xfrm>
        </p:spPr>
        <p:txBody>
          <a:bodyPr>
            <a:noAutofit/>
          </a:bodyPr>
          <a:lstStyle>
            <a:lvl1pPr marL="0" indent="0">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Use this box to bring in a key takeaway or summary into your slide. Do your best to keep things in three lines or less.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0"/>
            <a:ext cx="5788152" cy="54863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93544652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s and Image on the Lef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400800" y="2087878"/>
            <a:ext cx="5486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2085974"/>
            <a:ext cx="5791200" cy="370331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45357845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s and Image on the Left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648316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10A1710-2726-42C6-9D81-4D6BCAD745D9}"/>
              </a:ext>
            </a:extLst>
          </p:cNvPr>
          <p:cNvGrpSpPr/>
          <p:nvPr/>
        </p:nvGrpSpPr>
        <p:grpSpPr>
          <a:xfrm>
            <a:off x="304801" y="6126480"/>
            <a:ext cx="11582400" cy="426715"/>
            <a:chOff x="304801" y="6126480"/>
            <a:chExt cx="11582400" cy="426715"/>
          </a:xfrm>
        </p:grpSpPr>
        <p:sp>
          <p:nvSpPr>
            <p:cNvPr id="12" name="Rectangle 11">
              <a:extLst>
                <a:ext uri="{FF2B5EF4-FFF2-40B4-BE49-F238E27FC236}">
                  <a16:creationId xmlns:a16="http://schemas.microsoft.com/office/drawing/2014/main" id="{1778BDDE-986F-4E53-9F4F-0E8AFFCA9FFC}"/>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4BFC099E-3311-47EC-B4B5-CAC92C110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4" name="Straight Connector 13">
              <a:extLst>
                <a:ext uri="{FF2B5EF4-FFF2-40B4-BE49-F238E27FC236}">
                  <a16:creationId xmlns:a16="http://schemas.microsoft.com/office/drawing/2014/main" id="{7BFA5F38-50D2-4299-B38B-16FB0FA52D34}"/>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E05C0-3DDB-47CE-B607-9C4D6D20A0B8}"/>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400798" y="172857"/>
            <a:ext cx="5486401" cy="701731"/>
          </a:xfrm>
        </p:spPr>
        <p:txBody>
          <a:body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400798"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400800" y="2087878"/>
            <a:ext cx="5486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05225525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exts and Image on the Left 3">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648316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10A1710-2726-42C6-9D81-4D6BCAD745D9}"/>
              </a:ext>
            </a:extLst>
          </p:cNvPr>
          <p:cNvGrpSpPr/>
          <p:nvPr/>
        </p:nvGrpSpPr>
        <p:grpSpPr>
          <a:xfrm>
            <a:off x="304801" y="6126480"/>
            <a:ext cx="11582400" cy="426715"/>
            <a:chOff x="304801" y="6126480"/>
            <a:chExt cx="11582400" cy="426715"/>
          </a:xfrm>
        </p:grpSpPr>
        <p:sp>
          <p:nvSpPr>
            <p:cNvPr id="12" name="Rectangle 11">
              <a:extLst>
                <a:ext uri="{FF2B5EF4-FFF2-40B4-BE49-F238E27FC236}">
                  <a16:creationId xmlns:a16="http://schemas.microsoft.com/office/drawing/2014/main" id="{1778BDDE-986F-4E53-9F4F-0E8AFFCA9FFC}"/>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4BFC099E-3311-47EC-B4B5-CAC92C110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4" name="Straight Connector 13">
              <a:extLst>
                <a:ext uri="{FF2B5EF4-FFF2-40B4-BE49-F238E27FC236}">
                  <a16:creationId xmlns:a16="http://schemas.microsoft.com/office/drawing/2014/main" id="{7BFA5F38-50D2-4299-B38B-16FB0FA52D34}"/>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E05C0-3DDB-47CE-B607-9C4D6D20A0B8}"/>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400798" y="172857"/>
            <a:ext cx="5486401" cy="701731"/>
          </a:xfrm>
        </p:spPr>
        <p:txBody>
          <a:body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400798"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14826618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Image on the Righ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387168"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10A1710-2726-42C6-9D81-4D6BCAD745D9}"/>
              </a:ext>
            </a:extLst>
          </p:cNvPr>
          <p:cNvGrpSpPr/>
          <p:nvPr/>
        </p:nvGrpSpPr>
        <p:grpSpPr>
          <a:xfrm>
            <a:off x="304801" y="6126480"/>
            <a:ext cx="11582400" cy="426715"/>
            <a:chOff x="304801" y="6126480"/>
            <a:chExt cx="11582400" cy="426715"/>
          </a:xfrm>
        </p:grpSpPr>
        <p:sp>
          <p:nvSpPr>
            <p:cNvPr id="12" name="Rectangle 11">
              <a:extLst>
                <a:ext uri="{FF2B5EF4-FFF2-40B4-BE49-F238E27FC236}">
                  <a16:creationId xmlns:a16="http://schemas.microsoft.com/office/drawing/2014/main" id="{1778BDDE-986F-4E53-9F4F-0E8AFFCA9FFC}"/>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4BFC099E-3311-47EC-B4B5-CAC92C110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4" name="Straight Connector 13">
              <a:extLst>
                <a:ext uri="{FF2B5EF4-FFF2-40B4-BE49-F238E27FC236}">
                  <a16:creationId xmlns:a16="http://schemas.microsoft.com/office/drawing/2014/main" id="{7BFA5F38-50D2-4299-B38B-16FB0FA52D34}"/>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E05C0-3DDB-47CE-B607-9C4D6D20A0B8}"/>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486401" cy="701731"/>
          </a:xfrm>
        </p:spPr>
        <p:txBody>
          <a:body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75001246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5E961FD-291E-4942-B84C-5A716FDD4302}"/>
              </a:ext>
            </a:extLst>
          </p:cNvPr>
          <p:cNvSpPr>
            <a:spLocks noGrp="1"/>
          </p:cNvSpPr>
          <p:nvPr>
            <p:ph type="pic" sz="quarter" idx="13"/>
          </p:nvPr>
        </p:nvSpPr>
        <p:spPr>
          <a:xfrm>
            <a:off x="304800" y="304799"/>
            <a:ext cx="11572875" cy="353872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a:lstStyle>
            <a:lvl1pPr marL="0" indent="0">
              <a:buNone/>
              <a:defRPr/>
            </a:lvl1pPr>
          </a:lstStyle>
          <a:p>
            <a:r>
              <a:rPr lang="en-US"/>
              <a:t>Click icon to add picture</a:t>
            </a:r>
          </a:p>
        </p:txBody>
      </p:sp>
      <p:sp>
        <p:nvSpPr>
          <p:cNvPr id="13" name="Прямоугольник 2">
            <a:extLst>
              <a:ext uri="{FF2B5EF4-FFF2-40B4-BE49-F238E27FC236}">
                <a16:creationId xmlns:a16="http://schemas.microsoft.com/office/drawing/2014/main" id="{B7877920-6C8D-4802-81F7-DCDE19AEA2A6}"/>
              </a:ext>
            </a:extLst>
          </p:cNvPr>
          <p:cNvSpPr/>
          <p:nvPr/>
        </p:nvSpPr>
        <p:spPr>
          <a:xfrm>
            <a:off x="2992323" y="4159116"/>
            <a:ext cx="8899100" cy="2386744"/>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1">
            <a:extLst>
              <a:ext uri="{FF2B5EF4-FFF2-40B4-BE49-F238E27FC236}">
                <a16:creationId xmlns:a16="http://schemas.microsoft.com/office/drawing/2014/main" id="{AC6E8A01-1018-4AFE-A229-B735D9B018CB}"/>
              </a:ext>
            </a:extLst>
          </p:cNvPr>
          <p:cNvSpPr/>
          <p:nvPr/>
        </p:nvSpPr>
        <p:spPr>
          <a:xfrm>
            <a:off x="304800" y="4159116"/>
            <a:ext cx="2351843" cy="2386744"/>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3665694F-8DF2-4937-B609-8F95E25898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1602" y="5097963"/>
            <a:ext cx="1198238" cy="509050"/>
          </a:xfrm>
          <a:prstGeom prst="rect">
            <a:avLst/>
          </a:prstGeom>
        </p:spPr>
      </p:pic>
      <p:cxnSp>
        <p:nvCxnSpPr>
          <p:cNvPr id="19" name="Straight Connector 18">
            <a:extLst>
              <a:ext uri="{FF2B5EF4-FFF2-40B4-BE49-F238E27FC236}">
                <a16:creationId xmlns:a16="http://schemas.microsoft.com/office/drawing/2014/main" id="{7C450DC8-B6F7-403F-8C0C-54545608D944}"/>
              </a:ext>
            </a:extLst>
          </p:cNvPr>
          <p:cNvCxnSpPr/>
          <p:nvPr/>
        </p:nvCxnSpPr>
        <p:spPr>
          <a:xfrm>
            <a:off x="3417994" y="5249772"/>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534C59-34ED-4253-B5D0-0B6A3FABBF6D}"/>
              </a:ext>
            </a:extLst>
          </p:cNvPr>
          <p:cNvSpPr>
            <a:spLocks noGrp="1"/>
          </p:cNvSpPr>
          <p:nvPr>
            <p:ph type="ctrTitle" hasCustomPrompt="1"/>
          </p:nvPr>
        </p:nvSpPr>
        <p:spPr>
          <a:xfrm>
            <a:off x="3310340" y="4399360"/>
            <a:ext cx="8266176" cy="701731"/>
          </a:xfrm>
        </p:spPr>
        <p:txBody>
          <a:bodyPr anchor="t"/>
          <a:lstStyle>
            <a:lvl1pPr algn="l">
              <a:defRPr sz="4400">
                <a:solidFill>
                  <a:schemeClr val="bg1"/>
                </a:solidFill>
              </a:defRPr>
            </a:lvl1pPr>
          </a:lstStyle>
          <a:p>
            <a:r>
              <a:rPr lang="en-US"/>
              <a:t>YOUR DECK’S TITLE GOES HERE</a:t>
            </a:r>
          </a:p>
        </p:txBody>
      </p:sp>
      <p:sp>
        <p:nvSpPr>
          <p:cNvPr id="3" name="Subtitle 2">
            <a:extLst>
              <a:ext uri="{FF2B5EF4-FFF2-40B4-BE49-F238E27FC236}">
                <a16:creationId xmlns:a16="http://schemas.microsoft.com/office/drawing/2014/main" id="{1455C329-DC2F-488E-861C-64EAB89C8320}"/>
              </a:ext>
            </a:extLst>
          </p:cNvPr>
          <p:cNvSpPr>
            <a:spLocks noGrp="1"/>
          </p:cNvSpPr>
          <p:nvPr>
            <p:ph type="subTitle" idx="1" hasCustomPrompt="1"/>
          </p:nvPr>
        </p:nvSpPr>
        <p:spPr>
          <a:xfrm>
            <a:off x="3310340" y="5332289"/>
            <a:ext cx="8266176" cy="10698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Deck’s sub-title goes here. Just make sure it doesn’t exceed two lines!</a:t>
            </a:r>
          </a:p>
        </p:txBody>
      </p:sp>
    </p:spTree>
    <p:extLst>
      <p:ext uri="{BB962C8B-B14F-4D97-AF65-F5344CB8AC3E}">
        <p14:creationId xmlns:p14="http://schemas.microsoft.com/office/powerpoint/2010/main" val="61047847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laceholder – Full Slid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304800" y="2085975"/>
            <a:ext cx="11582400"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marR="0" indent="0" algn="l" defTabSz="914400" rtl="0" eaLnBrk="1" fontAlgn="auto" latinLnBrk="0" hangingPunct="1">
              <a:lnSpc>
                <a:spcPct val="123000"/>
              </a:lnSpc>
              <a:spcBef>
                <a:spcPts val="600"/>
              </a:spcBef>
              <a:spcAft>
                <a:spcPts val="600"/>
              </a:spcAft>
              <a:buClr>
                <a:schemeClr val="accent1"/>
              </a:buClr>
              <a:buSzTx/>
              <a:buFont typeface="Arial" panose="020B0604020202020204" pitchFamily="34" charset="0"/>
              <a:buNone/>
              <a:tabLst/>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113375245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Placeholder – Right Commentary Box">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304801" y="2085975"/>
            <a:ext cx="6335696"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Text Placeholder 6">
            <a:extLst>
              <a:ext uri="{FF2B5EF4-FFF2-40B4-BE49-F238E27FC236}">
                <a16:creationId xmlns:a16="http://schemas.microsoft.com/office/drawing/2014/main" id="{782DA860-E44E-4BDF-8956-F8CFA5C41734}"/>
              </a:ext>
            </a:extLst>
          </p:cNvPr>
          <p:cNvSpPr>
            <a:spLocks noGrp="1"/>
          </p:cNvSpPr>
          <p:nvPr>
            <p:ph type="body" sz="quarter" idx="17"/>
          </p:nvPr>
        </p:nvSpPr>
        <p:spPr>
          <a:xfrm>
            <a:off x="7149483" y="2261138"/>
            <a:ext cx="4533532" cy="3352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42038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Placeholder – Left Commentary Box">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5551504" y="2085975"/>
            <a:ext cx="6335696"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Text Placeholder 6">
            <a:extLst>
              <a:ext uri="{FF2B5EF4-FFF2-40B4-BE49-F238E27FC236}">
                <a16:creationId xmlns:a16="http://schemas.microsoft.com/office/drawing/2014/main" id="{782DA860-E44E-4BDF-8956-F8CFA5C41734}"/>
              </a:ext>
            </a:extLst>
          </p:cNvPr>
          <p:cNvSpPr>
            <a:spLocks noGrp="1"/>
          </p:cNvSpPr>
          <p:nvPr>
            <p:ph type="body" sz="quarter" idx="17"/>
          </p:nvPr>
        </p:nvSpPr>
        <p:spPr>
          <a:xfrm>
            <a:off x="476320" y="2261138"/>
            <a:ext cx="4533532" cy="3352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23225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Topics and Right Imag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7608162" y="2085975"/>
            <a:ext cx="4279037"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15658743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g Image Top Center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0" y="0"/>
            <a:ext cx="12192000" cy="411923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299556"/>
            <a:ext cx="11582400" cy="701731"/>
          </a:xfrm>
        </p:spPr>
        <p:txBody>
          <a:bodyPr/>
          <a:lstStyle>
            <a:lvl1pPr algn="ctr">
              <a:defRPr>
                <a:solidFill>
                  <a:schemeClr val="bg1"/>
                </a:solidFill>
              </a:defRPr>
            </a:lvl1p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1307101" y="2157972"/>
            <a:ext cx="9574750" cy="850392"/>
          </a:xfrm>
        </p:spPr>
        <p:txBody>
          <a:bodyPr>
            <a:noAutofit/>
          </a:bodyPr>
          <a:lstStyle>
            <a:lvl1pPr marL="0" indent="0" algn="ctr">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1752" y="4456590"/>
            <a:ext cx="11585448" cy="13346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629072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g Image Top Cente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6B9E84-EAB5-4256-B0FC-EBDD2DE11CAA}"/>
              </a:ext>
            </a:extLst>
          </p:cNvPr>
          <p:cNvSpPr/>
          <p:nvPr/>
        </p:nvSpPr>
        <p:spPr>
          <a:xfrm>
            <a:off x="0" y="0"/>
            <a:ext cx="12192000" cy="24765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95325" y="762000"/>
            <a:ext cx="10801350" cy="335723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95325" y="4456590"/>
            <a:ext cx="10798302" cy="13346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75320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Full">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0" y="0"/>
            <a:ext cx="12192000" cy="68579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265919175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ur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799"/>
            <a:ext cx="56388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6248400" y="304799"/>
            <a:ext cx="56388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2" name="Picture Placeholder 6">
            <a:extLst>
              <a:ext uri="{FF2B5EF4-FFF2-40B4-BE49-F238E27FC236}">
                <a16:creationId xmlns:a16="http://schemas.microsoft.com/office/drawing/2014/main" id="{E0F372CA-BA6E-4848-ACA8-D2B859CE96CF}"/>
              </a:ext>
            </a:extLst>
          </p:cNvPr>
          <p:cNvSpPr>
            <a:spLocks noGrp="1"/>
          </p:cNvSpPr>
          <p:nvPr>
            <p:ph type="pic" sz="quarter" idx="17"/>
          </p:nvPr>
        </p:nvSpPr>
        <p:spPr>
          <a:xfrm>
            <a:off x="304800" y="3200400"/>
            <a:ext cx="5638800" cy="25908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3" name="Picture Placeholder 6">
            <a:extLst>
              <a:ext uri="{FF2B5EF4-FFF2-40B4-BE49-F238E27FC236}">
                <a16:creationId xmlns:a16="http://schemas.microsoft.com/office/drawing/2014/main" id="{319E8062-8734-42E6-9356-0CE8EC4F549D}"/>
              </a:ext>
            </a:extLst>
          </p:cNvPr>
          <p:cNvSpPr>
            <a:spLocks noGrp="1"/>
          </p:cNvSpPr>
          <p:nvPr>
            <p:ph type="pic" sz="quarter" idx="18"/>
          </p:nvPr>
        </p:nvSpPr>
        <p:spPr>
          <a:xfrm>
            <a:off x="6248400" y="3200400"/>
            <a:ext cx="5638800" cy="25908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48215340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x Images">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FD4F58E7-6674-4D6D-B28B-4FB4B152A9DA}"/>
              </a:ext>
            </a:extLst>
          </p:cNvPr>
          <p:cNvSpPr>
            <a:spLocks noGrp="1"/>
          </p:cNvSpPr>
          <p:nvPr>
            <p:ph type="pic" sz="quarter" idx="20"/>
          </p:nvPr>
        </p:nvSpPr>
        <p:spPr>
          <a:xfrm>
            <a:off x="304801"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8" name="Picture Placeholder 6">
            <a:extLst>
              <a:ext uri="{FF2B5EF4-FFF2-40B4-BE49-F238E27FC236}">
                <a16:creationId xmlns:a16="http://schemas.microsoft.com/office/drawing/2014/main" id="{E5E5F7BD-6E72-44E3-8CFF-CC5897C0F48C}"/>
              </a:ext>
            </a:extLst>
          </p:cNvPr>
          <p:cNvSpPr>
            <a:spLocks noGrp="1"/>
          </p:cNvSpPr>
          <p:nvPr>
            <p:ph type="pic" sz="quarter" idx="21"/>
          </p:nvPr>
        </p:nvSpPr>
        <p:spPr>
          <a:xfrm>
            <a:off x="4267201"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9" name="Picture Placeholder 6">
            <a:extLst>
              <a:ext uri="{FF2B5EF4-FFF2-40B4-BE49-F238E27FC236}">
                <a16:creationId xmlns:a16="http://schemas.microsoft.com/office/drawing/2014/main" id="{9C170412-F504-4CF0-9253-A4F4151FF0F1}"/>
              </a:ext>
            </a:extLst>
          </p:cNvPr>
          <p:cNvSpPr>
            <a:spLocks noGrp="1"/>
          </p:cNvSpPr>
          <p:nvPr>
            <p:ph type="pic" sz="quarter" idx="22"/>
          </p:nvPr>
        </p:nvSpPr>
        <p:spPr>
          <a:xfrm>
            <a:off x="8229600"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1"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4267201"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6" name="Picture Placeholder 6">
            <a:extLst>
              <a:ext uri="{FF2B5EF4-FFF2-40B4-BE49-F238E27FC236}">
                <a16:creationId xmlns:a16="http://schemas.microsoft.com/office/drawing/2014/main" id="{37B63177-0F26-4894-B6E8-CC20012E4DAC}"/>
              </a:ext>
            </a:extLst>
          </p:cNvPr>
          <p:cNvSpPr>
            <a:spLocks noGrp="1"/>
          </p:cNvSpPr>
          <p:nvPr>
            <p:ph type="pic" sz="quarter" idx="19"/>
          </p:nvPr>
        </p:nvSpPr>
        <p:spPr>
          <a:xfrm>
            <a:off x="8229600"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895187513"/>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0"/>
            <a:ext cx="5638800" cy="3524434"/>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6248400" y="304800"/>
            <a:ext cx="5638800" cy="3524434"/>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17504415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ransition 1">
    <p:spTree>
      <p:nvGrpSpPr>
        <p:cNvPr id="1" name=""/>
        <p:cNvGrpSpPr/>
        <p:nvPr/>
      </p:nvGrpSpPr>
      <p:grpSpPr>
        <a:xfrm>
          <a:off x="0" y="0"/>
          <a:ext cx="0" cy="0"/>
          <a:chOff x="0" y="0"/>
          <a:chExt cx="0" cy="0"/>
        </a:xfrm>
      </p:grpSpPr>
      <p:sp>
        <p:nvSpPr>
          <p:cNvPr id="8" name="Прямоугольник 28">
            <a:extLst>
              <a:ext uri="{FF2B5EF4-FFF2-40B4-BE49-F238E27FC236}">
                <a16:creationId xmlns:a16="http://schemas.microsoft.com/office/drawing/2014/main" id="{00F98947-48BE-4678-805E-54C7D3A5418A}"/>
              </a:ext>
            </a:extLst>
          </p:cNvPr>
          <p:cNvSpPr/>
          <p:nvPr/>
        </p:nvSpPr>
        <p:spPr>
          <a:xfrm>
            <a:off x="304800" y="304800"/>
            <a:ext cx="11582400" cy="6248400"/>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A7458D1-E74D-4D21-9BE4-97F658C9ED21}"/>
              </a:ext>
            </a:extLst>
          </p:cNvPr>
          <p:cNvCxnSpPr/>
          <p:nvPr/>
        </p:nvCxnSpPr>
        <p:spPr>
          <a:xfrm>
            <a:off x="5797019" y="3429000"/>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B37699F4-DD53-46D4-8DD3-A8170FF960AE}"/>
              </a:ext>
            </a:extLst>
          </p:cNvPr>
          <p:cNvSpPr/>
          <p:nvPr/>
        </p:nvSpPr>
        <p:spPr>
          <a:xfrm>
            <a:off x="5639445" y="5895975"/>
            <a:ext cx="913111" cy="413727"/>
          </a:xfrm>
          <a:prstGeom prst="rect">
            <a:avLst/>
          </a:prstGeom>
          <a:solidFill>
            <a:srgbClr val="EC5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71123FAC-05A1-4CB3-B8EA-CF7C5BFA7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4" name="Freeform: Shape 13">
            <a:extLst>
              <a:ext uri="{FF2B5EF4-FFF2-40B4-BE49-F238E27FC236}">
                <a16:creationId xmlns:a16="http://schemas.microsoft.com/office/drawing/2014/main" id="{502E6161-959F-4D97-A425-DEBED66A1D2A}"/>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5" name="Freeform: Shape 14">
            <a:extLst>
              <a:ext uri="{FF2B5EF4-FFF2-40B4-BE49-F238E27FC236}">
                <a16:creationId xmlns:a16="http://schemas.microsoft.com/office/drawing/2014/main" id="{D510F7FB-D9D5-4C19-B7C0-F200AACFA448}"/>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117809161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Big Imag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0" y="2076451"/>
            <a:ext cx="12192000" cy="4781549"/>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92034818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hree Pictures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432CEB-E94D-4E32-8096-487099229D75}"/>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761A4763-A5A6-4B11-9347-6FC28EE3EC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7" name="Straight Connector 6">
            <a:extLst>
              <a:ext uri="{FF2B5EF4-FFF2-40B4-BE49-F238E27FC236}">
                <a16:creationId xmlns:a16="http://schemas.microsoft.com/office/drawing/2014/main" id="{ED48F25E-1505-49D6-B5A7-5BDD13962C08}"/>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76DCDB-6626-48FB-B9FA-282EC15462B1}"/>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0" name="Picture Placeholder 9">
            <a:extLst>
              <a:ext uri="{FF2B5EF4-FFF2-40B4-BE49-F238E27FC236}">
                <a16:creationId xmlns:a16="http://schemas.microsoft.com/office/drawing/2014/main" id="{52FC5AAE-3D9A-43D5-9205-F7B97E8DAABF}"/>
              </a:ext>
            </a:extLst>
          </p:cNvPr>
          <p:cNvSpPr>
            <a:spLocks noGrp="1"/>
          </p:cNvSpPr>
          <p:nvPr>
            <p:ph type="pic" sz="quarter" idx="13"/>
          </p:nvPr>
        </p:nvSpPr>
        <p:spPr>
          <a:xfrm>
            <a:off x="3048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5" name="Picture Placeholder 9">
            <a:extLst>
              <a:ext uri="{FF2B5EF4-FFF2-40B4-BE49-F238E27FC236}">
                <a16:creationId xmlns:a16="http://schemas.microsoft.com/office/drawing/2014/main" id="{AFA37361-44B5-4488-B109-A62840EACEE1}"/>
              </a:ext>
            </a:extLst>
          </p:cNvPr>
          <p:cNvSpPr>
            <a:spLocks noGrp="1"/>
          </p:cNvSpPr>
          <p:nvPr>
            <p:ph type="pic" sz="quarter" idx="14"/>
          </p:nvPr>
        </p:nvSpPr>
        <p:spPr>
          <a:xfrm>
            <a:off x="42672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6" name="Picture Placeholder 9">
            <a:extLst>
              <a:ext uri="{FF2B5EF4-FFF2-40B4-BE49-F238E27FC236}">
                <a16:creationId xmlns:a16="http://schemas.microsoft.com/office/drawing/2014/main" id="{EEFDC6C9-DABB-483B-B96D-97224B50B302}"/>
              </a:ext>
            </a:extLst>
          </p:cNvPr>
          <p:cNvSpPr>
            <a:spLocks noGrp="1"/>
          </p:cNvSpPr>
          <p:nvPr>
            <p:ph type="pic" sz="quarter" idx="15"/>
          </p:nvPr>
        </p:nvSpPr>
        <p:spPr>
          <a:xfrm>
            <a:off x="82296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05B292F9-7FD3-4226-9CB6-937617C85354}"/>
              </a:ext>
            </a:extLst>
          </p:cNvPr>
          <p:cNvSpPr>
            <a:spLocks noGrp="1"/>
          </p:cNvSpPr>
          <p:nvPr>
            <p:ph type="body" sz="quarter" idx="16"/>
          </p:nvPr>
        </p:nvSpPr>
        <p:spPr>
          <a:xfrm>
            <a:off x="3048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7">
            <a:extLst>
              <a:ext uri="{FF2B5EF4-FFF2-40B4-BE49-F238E27FC236}">
                <a16:creationId xmlns:a16="http://schemas.microsoft.com/office/drawing/2014/main" id="{7594F567-187D-4079-8719-D2AEA7A20E28}"/>
              </a:ext>
            </a:extLst>
          </p:cNvPr>
          <p:cNvSpPr>
            <a:spLocks noGrp="1"/>
          </p:cNvSpPr>
          <p:nvPr>
            <p:ph type="body" sz="quarter" idx="17"/>
          </p:nvPr>
        </p:nvSpPr>
        <p:spPr>
          <a:xfrm>
            <a:off x="42672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7">
            <a:extLst>
              <a:ext uri="{FF2B5EF4-FFF2-40B4-BE49-F238E27FC236}">
                <a16:creationId xmlns:a16="http://schemas.microsoft.com/office/drawing/2014/main" id="{8697E9F4-C324-4115-9019-98FE38D323CF}"/>
              </a:ext>
            </a:extLst>
          </p:cNvPr>
          <p:cNvSpPr>
            <a:spLocks noGrp="1"/>
          </p:cNvSpPr>
          <p:nvPr>
            <p:ph type="body" sz="quarter" idx="18"/>
          </p:nvPr>
        </p:nvSpPr>
        <p:spPr>
          <a:xfrm>
            <a:off x="82296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02918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hree Pictures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432CEB-E94D-4E32-8096-487099229D75}"/>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761A4763-A5A6-4B11-9347-6FC28EE3EC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7" name="Straight Connector 6">
            <a:extLst>
              <a:ext uri="{FF2B5EF4-FFF2-40B4-BE49-F238E27FC236}">
                <a16:creationId xmlns:a16="http://schemas.microsoft.com/office/drawing/2014/main" id="{ED48F25E-1505-49D6-B5A7-5BDD13962C08}"/>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76DCDB-6626-48FB-B9FA-282EC15462B1}"/>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5" name="Picture Placeholder 9">
            <a:extLst>
              <a:ext uri="{FF2B5EF4-FFF2-40B4-BE49-F238E27FC236}">
                <a16:creationId xmlns:a16="http://schemas.microsoft.com/office/drawing/2014/main" id="{AFA37361-44B5-4488-B109-A62840EACEE1}"/>
              </a:ext>
            </a:extLst>
          </p:cNvPr>
          <p:cNvSpPr>
            <a:spLocks noGrp="1"/>
          </p:cNvSpPr>
          <p:nvPr>
            <p:ph type="pic" sz="quarter" idx="14"/>
          </p:nvPr>
        </p:nvSpPr>
        <p:spPr>
          <a:xfrm>
            <a:off x="4267200" y="304805"/>
            <a:ext cx="36576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6" name="Picture Placeholder 9">
            <a:extLst>
              <a:ext uri="{FF2B5EF4-FFF2-40B4-BE49-F238E27FC236}">
                <a16:creationId xmlns:a16="http://schemas.microsoft.com/office/drawing/2014/main" id="{EEFDC6C9-DABB-483B-B96D-97224B50B302}"/>
              </a:ext>
            </a:extLst>
          </p:cNvPr>
          <p:cNvSpPr>
            <a:spLocks noGrp="1"/>
          </p:cNvSpPr>
          <p:nvPr>
            <p:ph type="pic" sz="quarter" idx="15"/>
          </p:nvPr>
        </p:nvSpPr>
        <p:spPr>
          <a:xfrm>
            <a:off x="8229600" y="304805"/>
            <a:ext cx="36576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05B292F9-7FD3-4226-9CB6-937617C85354}"/>
              </a:ext>
            </a:extLst>
          </p:cNvPr>
          <p:cNvSpPr>
            <a:spLocks noGrp="1"/>
          </p:cNvSpPr>
          <p:nvPr>
            <p:ph type="body" sz="quarter" idx="16"/>
          </p:nvPr>
        </p:nvSpPr>
        <p:spPr>
          <a:xfrm>
            <a:off x="304800" y="3200092"/>
            <a:ext cx="3467100" cy="26215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9">
            <a:extLst>
              <a:ext uri="{FF2B5EF4-FFF2-40B4-BE49-F238E27FC236}">
                <a16:creationId xmlns:a16="http://schemas.microsoft.com/office/drawing/2014/main" id="{E0C94A59-C24A-40AC-B2F1-ED06DB4CD7E5}"/>
              </a:ext>
            </a:extLst>
          </p:cNvPr>
          <p:cNvSpPr>
            <a:spLocks noGrp="1"/>
          </p:cNvSpPr>
          <p:nvPr>
            <p:ph type="pic" sz="quarter" idx="17"/>
          </p:nvPr>
        </p:nvSpPr>
        <p:spPr>
          <a:xfrm>
            <a:off x="4267200" y="3200091"/>
            <a:ext cx="76200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23" name="Text Placeholder 17">
            <a:extLst>
              <a:ext uri="{FF2B5EF4-FFF2-40B4-BE49-F238E27FC236}">
                <a16:creationId xmlns:a16="http://schemas.microsoft.com/office/drawing/2014/main" id="{0D21CA02-AC55-4DCD-98E6-9803C3AEFD8B}"/>
              </a:ext>
            </a:extLst>
          </p:cNvPr>
          <p:cNvSpPr>
            <a:spLocks noGrp="1"/>
          </p:cNvSpPr>
          <p:nvPr>
            <p:ph type="body" sz="quarter" idx="18" hasCustomPrompt="1"/>
          </p:nvPr>
        </p:nvSpPr>
        <p:spPr>
          <a:xfrm>
            <a:off x="304800" y="304800"/>
            <a:ext cx="3467100" cy="2621588"/>
          </a:xfrm>
        </p:spPr>
        <p:txBody>
          <a:bodyPr/>
          <a:lstStyle>
            <a:lvl1pPr marL="0" indent="0">
              <a:buNone/>
              <a:defRPr sz="2100">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Use this box to bring in a key takeaway or summary into your slide. Do your best to keep things in six lines or less.</a:t>
            </a:r>
          </a:p>
        </p:txBody>
      </p:sp>
    </p:spTree>
    <p:extLst>
      <p:ext uri="{BB962C8B-B14F-4D97-AF65-F5344CB8AC3E}">
        <p14:creationId xmlns:p14="http://schemas.microsoft.com/office/powerpoint/2010/main" val="250621113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rofi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4350058" y="172857"/>
            <a:ext cx="7537142"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4350058" y="1031273"/>
            <a:ext cx="7537142"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0"/>
            <a:ext cx="3716784" cy="5484493"/>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cxnSp>
        <p:nvCxnSpPr>
          <p:cNvPr id="10" name="Straight Connector 9">
            <a:extLst>
              <a:ext uri="{FF2B5EF4-FFF2-40B4-BE49-F238E27FC236}">
                <a16:creationId xmlns:a16="http://schemas.microsoft.com/office/drawing/2014/main" id="{82E3DF9E-32BA-4F96-ADC8-62FDD7755298}"/>
              </a:ext>
            </a:extLst>
          </p:cNvPr>
          <p:cNvCxnSpPr/>
          <p:nvPr/>
        </p:nvCxnSpPr>
        <p:spPr>
          <a:xfrm>
            <a:off x="445378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614164"/>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8855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5" name="Picture Placeholder 6">
            <a:extLst>
              <a:ext uri="{FF2B5EF4-FFF2-40B4-BE49-F238E27FC236}">
                <a16:creationId xmlns:a16="http://schemas.microsoft.com/office/drawing/2014/main" id="{91F6218F-0AE1-41B7-9A6D-FDFFDD043CD5}"/>
              </a:ext>
            </a:extLst>
          </p:cNvPr>
          <p:cNvSpPr>
            <a:spLocks noGrp="1"/>
          </p:cNvSpPr>
          <p:nvPr>
            <p:ph type="pic" sz="quarter" idx="16"/>
          </p:nvPr>
        </p:nvSpPr>
        <p:spPr>
          <a:xfrm>
            <a:off x="38573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6" name="Picture Placeholder 6">
            <a:extLst>
              <a:ext uri="{FF2B5EF4-FFF2-40B4-BE49-F238E27FC236}">
                <a16:creationId xmlns:a16="http://schemas.microsoft.com/office/drawing/2014/main" id="{EA6055BE-5FA2-4458-AB6F-50BE18BBC4A9}"/>
              </a:ext>
            </a:extLst>
          </p:cNvPr>
          <p:cNvSpPr>
            <a:spLocks noGrp="1"/>
          </p:cNvSpPr>
          <p:nvPr>
            <p:ph type="pic" sz="quarter" idx="17"/>
          </p:nvPr>
        </p:nvSpPr>
        <p:spPr>
          <a:xfrm>
            <a:off x="68291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7" name="Picture Placeholder 6">
            <a:extLst>
              <a:ext uri="{FF2B5EF4-FFF2-40B4-BE49-F238E27FC236}">
                <a16:creationId xmlns:a16="http://schemas.microsoft.com/office/drawing/2014/main" id="{12FF07AC-7092-489B-94B3-A93B15520D78}"/>
              </a:ext>
            </a:extLst>
          </p:cNvPr>
          <p:cNvSpPr>
            <a:spLocks noGrp="1"/>
          </p:cNvSpPr>
          <p:nvPr>
            <p:ph type="pic" sz="quarter" idx="18"/>
          </p:nvPr>
        </p:nvSpPr>
        <p:spPr>
          <a:xfrm>
            <a:off x="98009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651799035"/>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eam Slide 2">
    <p:spTree>
      <p:nvGrpSpPr>
        <p:cNvPr id="1" name=""/>
        <p:cNvGrpSpPr/>
        <p:nvPr/>
      </p:nvGrpSpPr>
      <p:grpSpPr>
        <a:xfrm>
          <a:off x="0" y="0"/>
          <a:ext cx="0" cy="0"/>
          <a:chOff x="0" y="0"/>
          <a:chExt cx="0" cy="0"/>
        </a:xfrm>
      </p:grpSpPr>
      <p:sp>
        <p:nvSpPr>
          <p:cNvPr id="32" name="Picture Placeholder 6">
            <a:extLst>
              <a:ext uri="{FF2B5EF4-FFF2-40B4-BE49-F238E27FC236}">
                <a16:creationId xmlns:a16="http://schemas.microsoft.com/office/drawing/2014/main" id="{02AE9FC7-020F-4429-98DD-7566A702573A}"/>
              </a:ext>
            </a:extLst>
          </p:cNvPr>
          <p:cNvSpPr>
            <a:spLocks noGrp="1"/>
          </p:cNvSpPr>
          <p:nvPr>
            <p:ph type="pic" sz="quarter" idx="21"/>
          </p:nvPr>
        </p:nvSpPr>
        <p:spPr>
          <a:xfrm>
            <a:off x="6435493" y="3214645"/>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33" name="Picture Placeholder 6">
            <a:extLst>
              <a:ext uri="{FF2B5EF4-FFF2-40B4-BE49-F238E27FC236}">
                <a16:creationId xmlns:a16="http://schemas.microsoft.com/office/drawing/2014/main" id="{40903F09-AEC9-4C51-A708-7B0D77FDD951}"/>
              </a:ext>
            </a:extLst>
          </p:cNvPr>
          <p:cNvSpPr>
            <a:spLocks noGrp="1"/>
          </p:cNvSpPr>
          <p:nvPr>
            <p:ph type="pic" sz="quarter" idx="22"/>
          </p:nvPr>
        </p:nvSpPr>
        <p:spPr>
          <a:xfrm>
            <a:off x="9312043" y="3214645"/>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grpSp>
        <p:nvGrpSpPr>
          <p:cNvPr id="12" name="Group 11">
            <a:extLst>
              <a:ext uri="{FF2B5EF4-FFF2-40B4-BE49-F238E27FC236}">
                <a16:creationId xmlns:a16="http://schemas.microsoft.com/office/drawing/2014/main" id="{1DCADA16-70BA-4294-83BA-6944BA0F6D87}"/>
              </a:ext>
            </a:extLst>
          </p:cNvPr>
          <p:cNvGrpSpPr/>
          <p:nvPr/>
        </p:nvGrpSpPr>
        <p:grpSpPr>
          <a:xfrm>
            <a:off x="304801" y="6126480"/>
            <a:ext cx="11582400" cy="426715"/>
            <a:chOff x="304801" y="6126480"/>
            <a:chExt cx="11582400" cy="426715"/>
          </a:xfrm>
        </p:grpSpPr>
        <p:sp>
          <p:nvSpPr>
            <p:cNvPr id="13" name="Rectangle 12">
              <a:extLst>
                <a:ext uri="{FF2B5EF4-FFF2-40B4-BE49-F238E27FC236}">
                  <a16:creationId xmlns:a16="http://schemas.microsoft.com/office/drawing/2014/main" id="{DCD53CCE-8FF0-497A-A353-1185C1DFEB81}"/>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D83ACC18-3392-4F42-8D0C-DB264CC950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8" name="Straight Connector 17">
              <a:extLst>
                <a:ext uri="{FF2B5EF4-FFF2-40B4-BE49-F238E27FC236}">
                  <a16:creationId xmlns:a16="http://schemas.microsoft.com/office/drawing/2014/main" id="{4DB1F691-9227-407A-AEAE-D0FA8DA8C6FF}"/>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3C5253-9F97-4215-A776-F6F267403F55}"/>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245004"/>
            <a:ext cx="4533900" cy="701731"/>
          </a:xfrm>
        </p:spPr>
        <p:txBody>
          <a:bodyPr/>
          <a:lstStyle/>
          <a:p>
            <a:r>
              <a:rPr lang="en-US"/>
              <a:t>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2103420"/>
            <a:ext cx="45339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over here. Do your best to not exceed two lines.</a:t>
            </a:r>
          </a:p>
        </p:txBody>
      </p:sp>
      <p:sp>
        <p:nvSpPr>
          <p:cNvPr id="16" name="Picture Placeholder 6">
            <a:extLst>
              <a:ext uri="{FF2B5EF4-FFF2-40B4-BE49-F238E27FC236}">
                <a16:creationId xmlns:a16="http://schemas.microsoft.com/office/drawing/2014/main" id="{EA6055BE-5FA2-4458-AB6F-50BE18BBC4A9}"/>
              </a:ext>
            </a:extLst>
          </p:cNvPr>
          <p:cNvSpPr>
            <a:spLocks noGrp="1"/>
          </p:cNvSpPr>
          <p:nvPr>
            <p:ph type="pic" sz="quarter" idx="17"/>
          </p:nvPr>
        </p:nvSpPr>
        <p:spPr>
          <a:xfrm>
            <a:off x="6435493" y="303308"/>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cxnSp>
        <p:nvCxnSpPr>
          <p:cNvPr id="11" name="Straight Connector 10">
            <a:extLst>
              <a:ext uri="{FF2B5EF4-FFF2-40B4-BE49-F238E27FC236}">
                <a16:creationId xmlns:a16="http://schemas.microsoft.com/office/drawing/2014/main" id="{B89DFF27-858C-41C4-B5B9-5EBDED84D8F2}"/>
              </a:ext>
            </a:extLst>
          </p:cNvPr>
          <p:cNvCxnSpPr>
            <a:cxnSpLocks/>
          </p:cNvCxnSpPr>
          <p:nvPr/>
        </p:nvCxnSpPr>
        <p:spPr>
          <a:xfrm>
            <a:off x="396690" y="2029341"/>
            <a:ext cx="594360"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93C90BF-5129-4DC1-B611-EAAD5152C8C8}"/>
              </a:ext>
            </a:extLst>
          </p:cNvPr>
          <p:cNvSpPr>
            <a:spLocks noGrp="1"/>
          </p:cNvSpPr>
          <p:nvPr>
            <p:ph type="body" sz="quarter" idx="19"/>
          </p:nvPr>
        </p:nvSpPr>
        <p:spPr>
          <a:xfrm>
            <a:off x="304800" y="3214645"/>
            <a:ext cx="4533900" cy="219588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6">
            <a:extLst>
              <a:ext uri="{FF2B5EF4-FFF2-40B4-BE49-F238E27FC236}">
                <a16:creationId xmlns:a16="http://schemas.microsoft.com/office/drawing/2014/main" id="{C582F960-B68E-49E8-B5E8-8034429FE8F7}"/>
              </a:ext>
            </a:extLst>
          </p:cNvPr>
          <p:cNvSpPr>
            <a:spLocks noGrp="1"/>
          </p:cNvSpPr>
          <p:nvPr>
            <p:ph type="pic" sz="quarter" idx="20"/>
          </p:nvPr>
        </p:nvSpPr>
        <p:spPr>
          <a:xfrm>
            <a:off x="9312043" y="303308"/>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778970192"/>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eam Slide 3">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DCADA16-70BA-4294-83BA-6944BA0F6D87}"/>
              </a:ext>
            </a:extLst>
          </p:cNvPr>
          <p:cNvGrpSpPr/>
          <p:nvPr/>
        </p:nvGrpSpPr>
        <p:grpSpPr>
          <a:xfrm>
            <a:off x="304801" y="6126480"/>
            <a:ext cx="11582400" cy="426715"/>
            <a:chOff x="304801" y="6126480"/>
            <a:chExt cx="11582400" cy="426715"/>
          </a:xfrm>
        </p:grpSpPr>
        <p:sp>
          <p:nvSpPr>
            <p:cNvPr id="13" name="Rectangle 12">
              <a:extLst>
                <a:ext uri="{FF2B5EF4-FFF2-40B4-BE49-F238E27FC236}">
                  <a16:creationId xmlns:a16="http://schemas.microsoft.com/office/drawing/2014/main" id="{DCD53CCE-8FF0-497A-A353-1185C1DFEB81}"/>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D83ACC18-3392-4F42-8D0C-DB264CC950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8" name="Straight Connector 17">
              <a:extLst>
                <a:ext uri="{FF2B5EF4-FFF2-40B4-BE49-F238E27FC236}">
                  <a16:creationId xmlns:a16="http://schemas.microsoft.com/office/drawing/2014/main" id="{4DB1F691-9227-407A-AEAE-D0FA8DA8C6FF}"/>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3C5253-9F97-4215-A776-F6F267403F55}"/>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20" name="Picture Placeholder 6">
            <a:extLst>
              <a:ext uri="{FF2B5EF4-FFF2-40B4-BE49-F238E27FC236}">
                <a16:creationId xmlns:a16="http://schemas.microsoft.com/office/drawing/2014/main" id="{9C621E84-0D3E-4509-8670-2C818793DE9C}"/>
              </a:ext>
            </a:extLst>
          </p:cNvPr>
          <p:cNvSpPr>
            <a:spLocks noGrp="1"/>
          </p:cNvSpPr>
          <p:nvPr>
            <p:ph type="pic" sz="quarter" idx="17"/>
          </p:nvPr>
        </p:nvSpPr>
        <p:spPr>
          <a:xfrm>
            <a:off x="304801"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1" name="Picture Placeholder 6">
            <a:extLst>
              <a:ext uri="{FF2B5EF4-FFF2-40B4-BE49-F238E27FC236}">
                <a16:creationId xmlns:a16="http://schemas.microsoft.com/office/drawing/2014/main" id="{5F2A6837-2507-49A2-A969-C00FAB4F05C0}"/>
              </a:ext>
            </a:extLst>
          </p:cNvPr>
          <p:cNvSpPr>
            <a:spLocks noGrp="1"/>
          </p:cNvSpPr>
          <p:nvPr>
            <p:ph type="pic" sz="quarter" idx="18"/>
          </p:nvPr>
        </p:nvSpPr>
        <p:spPr>
          <a:xfrm>
            <a:off x="2326369"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2" name="Picture Placeholder 6">
            <a:extLst>
              <a:ext uri="{FF2B5EF4-FFF2-40B4-BE49-F238E27FC236}">
                <a16:creationId xmlns:a16="http://schemas.microsoft.com/office/drawing/2014/main" id="{882E9A17-3A2F-4138-B0F2-5E9A4D740C79}"/>
              </a:ext>
            </a:extLst>
          </p:cNvPr>
          <p:cNvSpPr>
            <a:spLocks noGrp="1"/>
          </p:cNvSpPr>
          <p:nvPr>
            <p:ph type="pic" sz="quarter" idx="19"/>
          </p:nvPr>
        </p:nvSpPr>
        <p:spPr>
          <a:xfrm>
            <a:off x="4347240"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3" name="Picture Placeholder 6">
            <a:extLst>
              <a:ext uri="{FF2B5EF4-FFF2-40B4-BE49-F238E27FC236}">
                <a16:creationId xmlns:a16="http://schemas.microsoft.com/office/drawing/2014/main" id="{DEBB9A6D-504B-4A9A-824D-C3979E21280D}"/>
              </a:ext>
            </a:extLst>
          </p:cNvPr>
          <p:cNvSpPr>
            <a:spLocks noGrp="1"/>
          </p:cNvSpPr>
          <p:nvPr>
            <p:ph type="pic" sz="quarter" idx="20"/>
          </p:nvPr>
        </p:nvSpPr>
        <p:spPr>
          <a:xfrm>
            <a:off x="6370266"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4" name="Picture Placeholder 6">
            <a:extLst>
              <a:ext uri="{FF2B5EF4-FFF2-40B4-BE49-F238E27FC236}">
                <a16:creationId xmlns:a16="http://schemas.microsoft.com/office/drawing/2014/main" id="{04DFDB56-31A9-4FC3-8A08-8D4BD9615C9F}"/>
              </a:ext>
            </a:extLst>
          </p:cNvPr>
          <p:cNvSpPr>
            <a:spLocks noGrp="1"/>
          </p:cNvSpPr>
          <p:nvPr>
            <p:ph type="pic" sz="quarter" idx="21"/>
          </p:nvPr>
        </p:nvSpPr>
        <p:spPr>
          <a:xfrm>
            <a:off x="304801"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5" name="Picture Placeholder 6">
            <a:extLst>
              <a:ext uri="{FF2B5EF4-FFF2-40B4-BE49-F238E27FC236}">
                <a16:creationId xmlns:a16="http://schemas.microsoft.com/office/drawing/2014/main" id="{C919B0EA-506E-4FDE-806A-5CE901AA84CE}"/>
              </a:ext>
            </a:extLst>
          </p:cNvPr>
          <p:cNvSpPr>
            <a:spLocks noGrp="1"/>
          </p:cNvSpPr>
          <p:nvPr>
            <p:ph type="pic" sz="quarter" idx="22"/>
          </p:nvPr>
        </p:nvSpPr>
        <p:spPr>
          <a:xfrm>
            <a:off x="2326369"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6" name="Picture Placeholder 6">
            <a:extLst>
              <a:ext uri="{FF2B5EF4-FFF2-40B4-BE49-F238E27FC236}">
                <a16:creationId xmlns:a16="http://schemas.microsoft.com/office/drawing/2014/main" id="{3E65EBC1-D059-477E-B010-766E9C5C1399}"/>
              </a:ext>
            </a:extLst>
          </p:cNvPr>
          <p:cNvSpPr>
            <a:spLocks noGrp="1"/>
          </p:cNvSpPr>
          <p:nvPr>
            <p:ph type="pic" sz="quarter" idx="23"/>
          </p:nvPr>
        </p:nvSpPr>
        <p:spPr>
          <a:xfrm>
            <a:off x="4347240"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7" name="Picture Placeholder 6">
            <a:extLst>
              <a:ext uri="{FF2B5EF4-FFF2-40B4-BE49-F238E27FC236}">
                <a16:creationId xmlns:a16="http://schemas.microsoft.com/office/drawing/2014/main" id="{98CFAAAF-1BF0-4BCC-B35E-6E5C300E3E9F}"/>
              </a:ext>
            </a:extLst>
          </p:cNvPr>
          <p:cNvSpPr>
            <a:spLocks noGrp="1"/>
          </p:cNvSpPr>
          <p:nvPr>
            <p:ph type="pic" sz="quarter" idx="24"/>
          </p:nvPr>
        </p:nvSpPr>
        <p:spPr>
          <a:xfrm>
            <a:off x="6370266"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8" name="Text Placeholder 9">
            <a:extLst>
              <a:ext uri="{FF2B5EF4-FFF2-40B4-BE49-F238E27FC236}">
                <a16:creationId xmlns:a16="http://schemas.microsoft.com/office/drawing/2014/main" id="{6AE738E2-1AD5-4BE0-A645-649A5757E99D}"/>
              </a:ext>
            </a:extLst>
          </p:cNvPr>
          <p:cNvSpPr>
            <a:spLocks noGrp="1"/>
          </p:cNvSpPr>
          <p:nvPr>
            <p:ph type="body" sz="quarter" idx="25"/>
          </p:nvPr>
        </p:nvSpPr>
        <p:spPr>
          <a:xfrm>
            <a:off x="8379565" y="2057399"/>
            <a:ext cx="3507628" cy="3769327"/>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itle 1">
            <a:extLst>
              <a:ext uri="{FF2B5EF4-FFF2-40B4-BE49-F238E27FC236}">
                <a16:creationId xmlns:a16="http://schemas.microsoft.com/office/drawing/2014/main" id="{A5576FA9-FAE9-4C83-9E94-4E1C1FB86C15}"/>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30" name="Text Placeholder 8">
            <a:extLst>
              <a:ext uri="{FF2B5EF4-FFF2-40B4-BE49-F238E27FC236}">
                <a16:creationId xmlns:a16="http://schemas.microsoft.com/office/drawing/2014/main" id="{A47D52BE-8B1D-4EF7-946A-61833B80F60E}"/>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cxnSp>
        <p:nvCxnSpPr>
          <p:cNvPr id="34" name="Straight Connector 33">
            <a:extLst>
              <a:ext uri="{FF2B5EF4-FFF2-40B4-BE49-F238E27FC236}">
                <a16:creationId xmlns:a16="http://schemas.microsoft.com/office/drawing/2014/main" id="{0AB082CB-D429-4D38-A541-C6243F2D2697}"/>
              </a:ext>
            </a:extLst>
          </p:cNvPr>
          <p:cNvCxnSpPr/>
          <p:nvPr/>
        </p:nvCxnSpPr>
        <p:spPr>
          <a:xfrm>
            <a:off x="396691"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01917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ingle Image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4244340" y="2249648"/>
            <a:ext cx="3703320" cy="337597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66087661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072E94-8669-4C9E-B4CE-CEF8B2E922BE}"/>
              </a:ext>
            </a:extLst>
          </p:cNvPr>
          <p:cNvSpPr/>
          <p:nvPr/>
        </p:nvSpPr>
        <p:spPr>
          <a:xfrm>
            <a:off x="0" y="0"/>
            <a:ext cx="3810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grpSp>
        <p:nvGrpSpPr>
          <p:cNvPr id="16" name="Group 15">
            <a:extLst>
              <a:ext uri="{FF2B5EF4-FFF2-40B4-BE49-F238E27FC236}">
                <a16:creationId xmlns:a16="http://schemas.microsoft.com/office/drawing/2014/main" id="{8A2F32C6-78A2-4AAB-A02B-59BB94047A70}"/>
              </a:ext>
            </a:extLst>
          </p:cNvPr>
          <p:cNvGrpSpPr/>
          <p:nvPr/>
        </p:nvGrpSpPr>
        <p:grpSpPr>
          <a:xfrm>
            <a:off x="304801" y="6126480"/>
            <a:ext cx="11582400" cy="426715"/>
            <a:chOff x="304801" y="6126480"/>
            <a:chExt cx="11582400" cy="426715"/>
          </a:xfrm>
        </p:grpSpPr>
        <p:sp>
          <p:nvSpPr>
            <p:cNvPr id="17" name="Rectangle 16">
              <a:extLst>
                <a:ext uri="{FF2B5EF4-FFF2-40B4-BE49-F238E27FC236}">
                  <a16:creationId xmlns:a16="http://schemas.microsoft.com/office/drawing/2014/main" id="{B405EC55-2A04-4132-96DE-B244948FC0F9}"/>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CBFDDA10-6B67-4BAC-9334-B2585CFF1A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9" name="Straight Connector 18">
              <a:extLst>
                <a:ext uri="{FF2B5EF4-FFF2-40B4-BE49-F238E27FC236}">
                  <a16:creationId xmlns:a16="http://schemas.microsoft.com/office/drawing/2014/main" id="{5FB267B4-9E96-4E13-8787-FB6AED1B561A}"/>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7C8BD4-40FC-4F24-93E2-F21A515CD846}"/>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1285875" y="304800"/>
            <a:ext cx="4038600" cy="54904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416700454"/>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4F693-0D73-4FC7-9EAF-4766B7EC7A70}"/>
              </a:ext>
            </a:extLst>
          </p:cNvPr>
          <p:cNvSpPr>
            <a:spLocks noGrp="1"/>
          </p:cNvSpPr>
          <p:nvPr>
            <p:ph type="title" hasCustomPrompt="1"/>
          </p:nvPr>
        </p:nvSpPr>
        <p:spPr/>
        <p:txBody>
          <a:bodyPr/>
          <a:lstStyle/>
          <a:p>
            <a:r>
              <a:rPr lang="en-US"/>
              <a:t>YOUR SLIDE’S TITLE GOES HERE</a:t>
            </a:r>
          </a:p>
        </p:txBody>
      </p:sp>
      <p:sp>
        <p:nvSpPr>
          <p:cNvPr id="3" name="Date Placeholder 2">
            <a:extLst>
              <a:ext uri="{FF2B5EF4-FFF2-40B4-BE49-F238E27FC236}">
                <a16:creationId xmlns:a16="http://schemas.microsoft.com/office/drawing/2014/main" id="{32EF620C-F605-4A6F-9721-1F7698F9355B}"/>
              </a:ext>
            </a:extLst>
          </p:cNvPr>
          <p:cNvSpPr>
            <a:spLocks noGrp="1"/>
          </p:cNvSpPr>
          <p:nvPr>
            <p:ph type="dt" sz="half" idx="10"/>
          </p:nvPr>
        </p:nvSpPr>
        <p:spPr/>
        <p:txBody>
          <a:bodyPr/>
          <a:lstStyle/>
          <a:p>
            <a:fld id="{BAD19B6E-CDBC-446F-95DA-42D80CE5AD8D}" type="datetime1">
              <a:rPr lang="en-US" smtClean="0"/>
              <a:t>1/16/2024</a:t>
            </a:fld>
            <a:endParaRPr lang="en-US"/>
          </a:p>
        </p:txBody>
      </p:sp>
      <p:sp>
        <p:nvSpPr>
          <p:cNvPr id="4" name="Footer Placeholder 3">
            <a:extLst>
              <a:ext uri="{FF2B5EF4-FFF2-40B4-BE49-F238E27FC236}">
                <a16:creationId xmlns:a16="http://schemas.microsoft.com/office/drawing/2014/main" id="{D138F8A2-A769-4B1D-AA03-224F0907D9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301F81-62B2-4186-9F73-1BD113DD8B45}"/>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26179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Transition 2">
    <p:spTree>
      <p:nvGrpSpPr>
        <p:cNvPr id="1" name=""/>
        <p:cNvGrpSpPr/>
        <p:nvPr/>
      </p:nvGrpSpPr>
      <p:grpSpPr>
        <a:xfrm>
          <a:off x="0" y="0"/>
          <a:ext cx="0" cy="0"/>
          <a:chOff x="0" y="0"/>
          <a:chExt cx="0" cy="0"/>
        </a:xfrm>
      </p:grpSpPr>
      <p:sp>
        <p:nvSpPr>
          <p:cNvPr id="15" name="Прямоугольник 28">
            <a:extLst>
              <a:ext uri="{FF2B5EF4-FFF2-40B4-BE49-F238E27FC236}">
                <a16:creationId xmlns:a16="http://schemas.microsoft.com/office/drawing/2014/main" id="{E5A4F19E-E151-4030-A849-5944CAF89A02}"/>
              </a:ext>
            </a:extLst>
          </p:cNvPr>
          <p:cNvSpPr/>
          <p:nvPr/>
        </p:nvSpPr>
        <p:spPr>
          <a:xfrm>
            <a:off x="304800" y="304800"/>
            <a:ext cx="11582400" cy="6248400"/>
          </a:xfrm>
          <a:prstGeom prst="rect">
            <a:avLst/>
          </a:prstGeom>
          <a:solidFill>
            <a:srgbClr val="EC5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F5EBB13D-1295-4E24-9EA8-1CE2580F40E4}"/>
              </a:ext>
            </a:extLst>
          </p:cNvPr>
          <p:cNvCxnSpPr/>
          <p:nvPr/>
        </p:nvCxnSpPr>
        <p:spPr>
          <a:xfrm>
            <a:off x="5797019" y="3429000"/>
            <a:ext cx="597962" cy="0"/>
          </a:xfrm>
          <a:prstGeom prst="line">
            <a:avLst/>
          </a:prstGeom>
          <a:ln w="76200">
            <a:solidFill>
              <a:srgbClr val="1A497F"/>
            </a:solidFill>
          </a:ln>
        </p:spPr>
        <p:style>
          <a:lnRef idx="1">
            <a:schemeClr val="accent1"/>
          </a:lnRef>
          <a:fillRef idx="0">
            <a:schemeClr val="accent1"/>
          </a:fillRef>
          <a:effectRef idx="0">
            <a:schemeClr val="accent1"/>
          </a:effectRef>
          <a:fontRef idx="minor">
            <a:schemeClr val="tx1"/>
          </a:fontRef>
        </p:style>
      </p:cxnSp>
      <p:sp>
        <p:nvSpPr>
          <p:cNvPr id="19" name="Прямоугольник 11">
            <a:extLst>
              <a:ext uri="{FF2B5EF4-FFF2-40B4-BE49-F238E27FC236}">
                <a16:creationId xmlns:a16="http://schemas.microsoft.com/office/drawing/2014/main" id="{F3E0247C-306E-4AA7-B1F0-E4264EA5E67A}"/>
              </a:ext>
            </a:extLst>
          </p:cNvPr>
          <p:cNvSpPr/>
          <p:nvPr/>
        </p:nvSpPr>
        <p:spPr>
          <a:xfrm>
            <a:off x="5639445" y="5895975"/>
            <a:ext cx="913111" cy="413727"/>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A50CEBB8-8A56-4B9E-839E-93E88D4B69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1" name="Freeform: Shape 10">
            <a:extLst>
              <a:ext uri="{FF2B5EF4-FFF2-40B4-BE49-F238E27FC236}">
                <a16:creationId xmlns:a16="http://schemas.microsoft.com/office/drawing/2014/main" id="{786A1E2A-4231-4590-B611-2A005950C627}"/>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2" name="Freeform: Shape 11">
            <a:extLst>
              <a:ext uri="{FF2B5EF4-FFF2-40B4-BE49-F238E27FC236}">
                <a16:creationId xmlns:a16="http://schemas.microsoft.com/office/drawing/2014/main" id="{36468555-7C91-4DC4-852B-128263D97165}"/>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2912196794"/>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Sub-ti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4168748375"/>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ub-title and a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0" name="Picture Placeholder 6">
            <a:extLst>
              <a:ext uri="{FF2B5EF4-FFF2-40B4-BE49-F238E27FC236}">
                <a16:creationId xmlns:a16="http://schemas.microsoft.com/office/drawing/2014/main" id="{181C5CAE-6039-4CD8-899D-F995448B72D2}"/>
              </a:ext>
            </a:extLst>
          </p:cNvPr>
          <p:cNvSpPr>
            <a:spLocks noGrp="1"/>
          </p:cNvSpPr>
          <p:nvPr>
            <p:ph type="pic" sz="quarter" idx="15"/>
          </p:nvPr>
        </p:nvSpPr>
        <p:spPr>
          <a:xfrm>
            <a:off x="9417571" y="2057400"/>
            <a:ext cx="2469627" cy="37719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320934338"/>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788152" cy="701731"/>
          </a:xfrm>
        </p:spPr>
        <p:txBody>
          <a:bodyPr/>
          <a:lstStyle>
            <a:lvl1pPr>
              <a:defRPr/>
            </a:lvl1p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9" name="Text Placeholder 8">
            <a:extLst>
              <a:ext uri="{FF2B5EF4-FFF2-40B4-BE49-F238E27FC236}">
                <a16:creationId xmlns:a16="http://schemas.microsoft.com/office/drawing/2014/main" id="{93BAD73E-AB62-4742-9117-73D1A1AD77C3}"/>
              </a:ext>
            </a:extLst>
          </p:cNvPr>
          <p:cNvSpPr>
            <a:spLocks noGrp="1"/>
          </p:cNvSpPr>
          <p:nvPr>
            <p:ph type="body" sz="quarter" idx="13" hasCustomPrompt="1"/>
          </p:nvPr>
        </p:nvSpPr>
        <p:spPr>
          <a:xfrm>
            <a:off x="304799" y="1031272"/>
            <a:ext cx="5791199" cy="1251699"/>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Do your best to not exceed three lines.</a:t>
            </a:r>
          </a:p>
        </p:txBody>
      </p:sp>
      <p:sp>
        <p:nvSpPr>
          <p:cNvPr id="20" name="Picture Placeholder 6">
            <a:extLst>
              <a:ext uri="{FF2B5EF4-FFF2-40B4-BE49-F238E27FC236}">
                <a16:creationId xmlns:a16="http://schemas.microsoft.com/office/drawing/2014/main" id="{8E81E912-B839-4D85-B263-26B7C475C554}"/>
              </a:ext>
            </a:extLst>
          </p:cNvPr>
          <p:cNvSpPr>
            <a:spLocks noGrp="1"/>
          </p:cNvSpPr>
          <p:nvPr>
            <p:ph type="pic" sz="quarter" idx="15"/>
          </p:nvPr>
        </p:nvSpPr>
        <p:spPr>
          <a:xfrm>
            <a:off x="304800" y="2391515"/>
            <a:ext cx="5791200" cy="3437785"/>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86462001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ocial Media - Pictures and Da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7" name="Picture Placeholder 6">
            <a:extLst>
              <a:ext uri="{FF2B5EF4-FFF2-40B4-BE49-F238E27FC236}">
                <a16:creationId xmlns:a16="http://schemas.microsoft.com/office/drawing/2014/main" id="{E1A59FBD-C82A-4C52-8A4C-A71F70141DCC}"/>
              </a:ext>
            </a:extLst>
          </p:cNvPr>
          <p:cNvSpPr>
            <a:spLocks noGrp="1"/>
          </p:cNvSpPr>
          <p:nvPr>
            <p:ph type="pic" sz="quarter" idx="15"/>
          </p:nvPr>
        </p:nvSpPr>
        <p:spPr>
          <a:xfrm>
            <a:off x="304800" y="2057400"/>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8" name="Picture Placeholder 6">
            <a:extLst>
              <a:ext uri="{FF2B5EF4-FFF2-40B4-BE49-F238E27FC236}">
                <a16:creationId xmlns:a16="http://schemas.microsoft.com/office/drawing/2014/main" id="{CB7EC3FD-1533-4AF8-AA1D-4C511B0A3ABC}"/>
              </a:ext>
            </a:extLst>
          </p:cNvPr>
          <p:cNvSpPr>
            <a:spLocks noGrp="1"/>
          </p:cNvSpPr>
          <p:nvPr>
            <p:ph type="pic" sz="quarter" idx="16"/>
          </p:nvPr>
        </p:nvSpPr>
        <p:spPr>
          <a:xfrm>
            <a:off x="3297614"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9" name="Picture Placeholder 6">
            <a:extLst>
              <a:ext uri="{FF2B5EF4-FFF2-40B4-BE49-F238E27FC236}">
                <a16:creationId xmlns:a16="http://schemas.microsoft.com/office/drawing/2014/main" id="{AE7A9FB1-400D-4CAA-99DF-4675C3977275}"/>
              </a:ext>
            </a:extLst>
          </p:cNvPr>
          <p:cNvSpPr>
            <a:spLocks noGrp="1"/>
          </p:cNvSpPr>
          <p:nvPr>
            <p:ph type="pic" sz="quarter" idx="17"/>
          </p:nvPr>
        </p:nvSpPr>
        <p:spPr>
          <a:xfrm>
            <a:off x="6296915"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0" name="Picture Placeholder 6">
            <a:extLst>
              <a:ext uri="{FF2B5EF4-FFF2-40B4-BE49-F238E27FC236}">
                <a16:creationId xmlns:a16="http://schemas.microsoft.com/office/drawing/2014/main" id="{EC9A474B-0150-45E2-BAAE-F9C6BF0B608E}"/>
              </a:ext>
            </a:extLst>
          </p:cNvPr>
          <p:cNvSpPr>
            <a:spLocks noGrp="1"/>
          </p:cNvSpPr>
          <p:nvPr>
            <p:ph type="pic" sz="quarter" idx="18"/>
          </p:nvPr>
        </p:nvSpPr>
        <p:spPr>
          <a:xfrm>
            <a:off x="9296216"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38866107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Subtitle - Table Char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1" name="Picture Placeholder 6">
            <a:extLst>
              <a:ext uri="{FF2B5EF4-FFF2-40B4-BE49-F238E27FC236}">
                <a16:creationId xmlns:a16="http://schemas.microsoft.com/office/drawing/2014/main" id="{6C82EEC8-190C-4B35-AAD0-CBAF1C0ACFAF}"/>
              </a:ext>
            </a:extLst>
          </p:cNvPr>
          <p:cNvSpPr>
            <a:spLocks noGrp="1"/>
          </p:cNvSpPr>
          <p:nvPr>
            <p:ph type="pic" sz="quarter" idx="15" hasCustomPrompt="1"/>
          </p:nvPr>
        </p:nvSpPr>
        <p:spPr>
          <a:xfrm>
            <a:off x="8132490" y="2057399"/>
            <a:ext cx="3754711" cy="1710013"/>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Picture</a:t>
            </a:r>
          </a:p>
        </p:txBody>
      </p:sp>
    </p:spTree>
    <p:extLst>
      <p:ext uri="{BB962C8B-B14F-4D97-AF65-F5344CB8AC3E}">
        <p14:creationId xmlns:p14="http://schemas.microsoft.com/office/powerpoint/2010/main" val="412285426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Sub-til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3BEAE8-F93C-4D0C-B8D8-2472AE46BB29}"/>
              </a:ext>
            </a:extLst>
          </p:cNvPr>
          <p:cNvSpPr/>
          <p:nvPr/>
        </p:nvSpPr>
        <p:spPr>
          <a:xfrm>
            <a:off x="304800" y="0"/>
            <a:ext cx="5788152" cy="58267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39192" y="172857"/>
            <a:ext cx="5122416" cy="701731"/>
          </a:xfrm>
        </p:spPr>
        <p:txBody>
          <a:bodyPr/>
          <a:lstStyle>
            <a:lvl1pPr>
              <a:defRPr>
                <a:solidFill>
                  <a:schemeClr val="bg1"/>
                </a:solidFill>
              </a:defRPr>
            </a:lvl1pPr>
          </a:lstStyle>
          <a:p>
            <a:r>
              <a:rPr lang="en-US"/>
              <a:t>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39192" y="1031273"/>
            <a:ext cx="5122416" cy="850392"/>
          </a:xfrm>
        </p:spPr>
        <p:txBody>
          <a:bodyPr>
            <a:noAutofit/>
          </a:bodyPr>
          <a:lstStyle>
            <a:lvl1pPr marL="0" indent="0">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over here. Do your best to not exceed two lines.</a:t>
            </a:r>
          </a:p>
        </p:txBody>
      </p:sp>
      <p:cxnSp>
        <p:nvCxnSpPr>
          <p:cNvPr id="8" name="Straight Connector 7">
            <a:extLst>
              <a:ext uri="{FF2B5EF4-FFF2-40B4-BE49-F238E27FC236}">
                <a16:creationId xmlns:a16="http://schemas.microsoft.com/office/drawing/2014/main" id="{882163AD-4A13-48AB-A487-B47BA230B483}"/>
              </a:ext>
            </a:extLst>
          </p:cNvPr>
          <p:cNvCxnSpPr/>
          <p:nvPr/>
        </p:nvCxnSpPr>
        <p:spPr>
          <a:xfrm>
            <a:off x="716287"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57096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ptop Mockup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000A5D3-CBD7-40DA-B6C6-0106631BE69D}"/>
              </a:ext>
            </a:extLst>
          </p:cNvPr>
          <p:cNvSpPr>
            <a:spLocks noGrp="1"/>
          </p:cNvSpPr>
          <p:nvPr>
            <p:ph type="pic" sz="quarter" idx="14"/>
          </p:nvPr>
        </p:nvSpPr>
        <p:spPr>
          <a:xfrm>
            <a:off x="1034461" y="2494195"/>
            <a:ext cx="4426133" cy="2768600"/>
          </a:xfrm>
          <a:custGeom>
            <a:avLst/>
            <a:gdLst>
              <a:gd name="connsiteX0" fmla="*/ 0 w 4426133"/>
              <a:gd name="connsiteY0" fmla="*/ 0 h 2768600"/>
              <a:gd name="connsiteX1" fmla="*/ 4426133 w 4426133"/>
              <a:gd name="connsiteY1" fmla="*/ 0 h 2768600"/>
              <a:gd name="connsiteX2" fmla="*/ 4426133 w 4426133"/>
              <a:gd name="connsiteY2" fmla="*/ 2768600 h 2768600"/>
              <a:gd name="connsiteX3" fmla="*/ 0 w 4426133"/>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4426133" h="2768600">
                <a:moveTo>
                  <a:pt x="0" y="0"/>
                </a:moveTo>
                <a:lnTo>
                  <a:pt x="4426133" y="0"/>
                </a:lnTo>
                <a:lnTo>
                  <a:pt x="4426133" y="2768600"/>
                </a:lnTo>
                <a:lnTo>
                  <a:pt x="0" y="2768600"/>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628561023"/>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sktop Mockup">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E73281B-957A-4450-932A-7935A2D2C5C2}"/>
              </a:ext>
            </a:extLst>
          </p:cNvPr>
          <p:cNvSpPr>
            <a:spLocks noGrp="1"/>
          </p:cNvSpPr>
          <p:nvPr>
            <p:ph type="pic" sz="quarter" idx="14"/>
          </p:nvPr>
        </p:nvSpPr>
        <p:spPr>
          <a:xfrm>
            <a:off x="3848100" y="2255520"/>
            <a:ext cx="4495800" cy="2567940"/>
          </a:xfrm>
          <a:custGeom>
            <a:avLst/>
            <a:gdLst>
              <a:gd name="connsiteX0" fmla="*/ 0 w 4495800"/>
              <a:gd name="connsiteY0" fmla="*/ 0 h 2567940"/>
              <a:gd name="connsiteX1" fmla="*/ 4495800 w 4495800"/>
              <a:gd name="connsiteY1" fmla="*/ 0 h 2567940"/>
              <a:gd name="connsiteX2" fmla="*/ 4495800 w 4495800"/>
              <a:gd name="connsiteY2" fmla="*/ 2567940 h 2567940"/>
              <a:gd name="connsiteX3" fmla="*/ 0 w 4495800"/>
              <a:gd name="connsiteY3" fmla="*/ 2567940 h 2567940"/>
            </a:gdLst>
            <a:ahLst/>
            <a:cxnLst>
              <a:cxn ang="0">
                <a:pos x="connsiteX0" y="connsiteY0"/>
              </a:cxn>
              <a:cxn ang="0">
                <a:pos x="connsiteX1" y="connsiteY1"/>
              </a:cxn>
              <a:cxn ang="0">
                <a:pos x="connsiteX2" y="connsiteY2"/>
              </a:cxn>
              <a:cxn ang="0">
                <a:pos x="connsiteX3" y="connsiteY3"/>
              </a:cxn>
            </a:cxnLst>
            <a:rect l="l" t="t" r="r" b="b"/>
            <a:pathLst>
              <a:path w="4495800" h="2567940">
                <a:moveTo>
                  <a:pt x="0" y="0"/>
                </a:moveTo>
                <a:lnTo>
                  <a:pt x="4495800" y="0"/>
                </a:lnTo>
                <a:lnTo>
                  <a:pt x="4495800" y="2567940"/>
                </a:lnTo>
                <a:lnTo>
                  <a:pt x="0" y="2567940"/>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931240330"/>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Laptop Contras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D3379F5-E8B4-4D18-AFEB-0F1C1FD066AD}"/>
              </a:ext>
            </a:extLst>
          </p:cNvPr>
          <p:cNvSpPr>
            <a:spLocks noGrp="1"/>
          </p:cNvSpPr>
          <p:nvPr>
            <p:ph type="pic" sz="quarter" idx="13"/>
          </p:nvPr>
        </p:nvSpPr>
        <p:spPr>
          <a:xfrm>
            <a:off x="585790" y="959254"/>
            <a:ext cx="6406935" cy="4007616"/>
          </a:xfrm>
          <a:custGeom>
            <a:avLst/>
            <a:gdLst>
              <a:gd name="connsiteX0" fmla="*/ 0 w 6406935"/>
              <a:gd name="connsiteY0" fmla="*/ 0 h 4007616"/>
              <a:gd name="connsiteX1" fmla="*/ 6406935 w 6406935"/>
              <a:gd name="connsiteY1" fmla="*/ 0 h 4007616"/>
              <a:gd name="connsiteX2" fmla="*/ 6406935 w 6406935"/>
              <a:gd name="connsiteY2" fmla="*/ 4007616 h 4007616"/>
              <a:gd name="connsiteX3" fmla="*/ 0 w 6406935"/>
              <a:gd name="connsiteY3" fmla="*/ 4007616 h 4007616"/>
            </a:gdLst>
            <a:ahLst/>
            <a:cxnLst>
              <a:cxn ang="0">
                <a:pos x="connsiteX0" y="connsiteY0"/>
              </a:cxn>
              <a:cxn ang="0">
                <a:pos x="connsiteX1" y="connsiteY1"/>
              </a:cxn>
              <a:cxn ang="0">
                <a:pos x="connsiteX2" y="connsiteY2"/>
              </a:cxn>
              <a:cxn ang="0">
                <a:pos x="connsiteX3" y="connsiteY3"/>
              </a:cxn>
            </a:cxnLst>
            <a:rect l="l" t="t" r="r" b="b"/>
            <a:pathLst>
              <a:path w="6406935" h="4007616">
                <a:moveTo>
                  <a:pt x="0" y="0"/>
                </a:moveTo>
                <a:lnTo>
                  <a:pt x="6406935" y="0"/>
                </a:lnTo>
                <a:lnTo>
                  <a:pt x="6406935" y="4007616"/>
                </a:lnTo>
                <a:lnTo>
                  <a:pt x="0" y="4007616"/>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grpSp>
        <p:nvGrpSpPr>
          <p:cNvPr id="5" name="Group 4">
            <a:extLst>
              <a:ext uri="{FF2B5EF4-FFF2-40B4-BE49-F238E27FC236}">
                <a16:creationId xmlns:a16="http://schemas.microsoft.com/office/drawing/2014/main" id="{AD804BB7-23CE-4D0D-BED9-76340ED3117D}"/>
              </a:ext>
            </a:extLst>
          </p:cNvPr>
          <p:cNvGrpSpPr/>
          <p:nvPr/>
        </p:nvGrpSpPr>
        <p:grpSpPr>
          <a:xfrm>
            <a:off x="304801" y="6126480"/>
            <a:ext cx="11582400" cy="426715"/>
            <a:chOff x="304801" y="6126480"/>
            <a:chExt cx="11582400" cy="426715"/>
          </a:xfrm>
        </p:grpSpPr>
        <p:sp>
          <p:nvSpPr>
            <p:cNvPr id="6" name="Rectangle 5">
              <a:extLst>
                <a:ext uri="{FF2B5EF4-FFF2-40B4-BE49-F238E27FC236}">
                  <a16:creationId xmlns:a16="http://schemas.microsoft.com/office/drawing/2014/main" id="{CEFFC64D-F2EF-43F6-B0C4-9614C5AC3E79}"/>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14E35AC8-6A53-4C18-91F6-B3FD147E3F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8" name="Straight Connector 7">
              <a:extLst>
                <a:ext uri="{FF2B5EF4-FFF2-40B4-BE49-F238E27FC236}">
                  <a16:creationId xmlns:a16="http://schemas.microsoft.com/office/drawing/2014/main" id="{01DE9EEA-05BA-4CFC-9DED-CB90365BA0A5}"/>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09199C-FAAA-4E68-A512-C7652A2FACC3}"/>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3348382279"/>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Phone Contras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C12B0C2-6102-4D4C-8F14-801B3A57894B}"/>
              </a:ext>
            </a:extLst>
          </p:cNvPr>
          <p:cNvSpPr>
            <a:spLocks noGrp="1"/>
          </p:cNvSpPr>
          <p:nvPr>
            <p:ph type="pic" sz="quarter" idx="14"/>
          </p:nvPr>
        </p:nvSpPr>
        <p:spPr>
          <a:xfrm>
            <a:off x="1817489" y="443883"/>
            <a:ext cx="2445150" cy="5191215"/>
          </a:xfrm>
          <a:custGeom>
            <a:avLst/>
            <a:gdLst>
              <a:gd name="connsiteX0" fmla="*/ 0 w 2445150"/>
              <a:gd name="connsiteY0" fmla="*/ 0 h 5191215"/>
              <a:gd name="connsiteX1" fmla="*/ 2445150 w 2445150"/>
              <a:gd name="connsiteY1" fmla="*/ 0 h 5191215"/>
              <a:gd name="connsiteX2" fmla="*/ 2445150 w 2445150"/>
              <a:gd name="connsiteY2" fmla="*/ 5191215 h 5191215"/>
              <a:gd name="connsiteX3" fmla="*/ 0 w 2445150"/>
              <a:gd name="connsiteY3" fmla="*/ 5191215 h 5191215"/>
            </a:gdLst>
            <a:ahLst/>
            <a:cxnLst>
              <a:cxn ang="0">
                <a:pos x="connsiteX0" y="connsiteY0"/>
              </a:cxn>
              <a:cxn ang="0">
                <a:pos x="connsiteX1" y="connsiteY1"/>
              </a:cxn>
              <a:cxn ang="0">
                <a:pos x="connsiteX2" y="connsiteY2"/>
              </a:cxn>
              <a:cxn ang="0">
                <a:pos x="connsiteX3" y="connsiteY3"/>
              </a:cxn>
            </a:cxnLst>
            <a:rect l="l" t="t" r="r" b="b"/>
            <a:pathLst>
              <a:path w="2445150" h="5191215">
                <a:moveTo>
                  <a:pt x="0" y="0"/>
                </a:moveTo>
                <a:lnTo>
                  <a:pt x="2445150" y="0"/>
                </a:lnTo>
                <a:lnTo>
                  <a:pt x="2445150" y="5191215"/>
                </a:lnTo>
                <a:lnTo>
                  <a:pt x="0" y="5191215"/>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cxnSp>
        <p:nvCxnSpPr>
          <p:cNvPr id="8" name="Straight Connector 7">
            <a:extLst>
              <a:ext uri="{FF2B5EF4-FFF2-40B4-BE49-F238E27FC236}">
                <a16:creationId xmlns:a16="http://schemas.microsoft.com/office/drawing/2014/main" id="{F5552D79-A0ED-46F2-B952-9312641222F3}"/>
              </a:ext>
            </a:extLst>
          </p:cNvPr>
          <p:cNvCxnSpPr/>
          <p:nvPr/>
        </p:nvCxnSpPr>
        <p:spPr>
          <a:xfrm>
            <a:off x="6096000"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A724727F-8E60-4DE9-9156-70DF0E1249E7}"/>
              </a:ext>
            </a:extLst>
          </p:cNvPr>
          <p:cNvGrpSpPr/>
          <p:nvPr/>
        </p:nvGrpSpPr>
        <p:grpSpPr>
          <a:xfrm>
            <a:off x="304801" y="6126480"/>
            <a:ext cx="11582400" cy="426715"/>
            <a:chOff x="304801" y="6126480"/>
            <a:chExt cx="11582400" cy="426715"/>
          </a:xfrm>
        </p:grpSpPr>
        <p:sp>
          <p:nvSpPr>
            <p:cNvPr id="11" name="Rectangle 10">
              <a:extLst>
                <a:ext uri="{FF2B5EF4-FFF2-40B4-BE49-F238E27FC236}">
                  <a16:creationId xmlns:a16="http://schemas.microsoft.com/office/drawing/2014/main" id="{11AFCAE8-E49C-46FA-9098-87740AA47818}"/>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937E0768-65F7-4B01-804B-BCAE95941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3" name="Straight Connector 12">
              <a:extLst>
                <a:ext uri="{FF2B5EF4-FFF2-40B4-BE49-F238E27FC236}">
                  <a16:creationId xmlns:a16="http://schemas.microsoft.com/office/drawing/2014/main" id="{24C72F61-0E5D-4E32-B81A-FC7789364908}"/>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B68235-C101-4417-947B-BE53725C557F}"/>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5909552" y="172857"/>
            <a:ext cx="5977647" cy="701731"/>
          </a:xfrm>
        </p:spPr>
        <p:txBody>
          <a:bodyPr/>
          <a:lstStyle>
            <a:lvl1pPr>
              <a:defRPr/>
            </a:lvl1pPr>
          </a:lstStyle>
          <a:p>
            <a:r>
              <a:rPr lang="en-US"/>
              <a:t>SLIDE’S HEADER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5909552" y="1031273"/>
            <a:ext cx="5977647"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Tree>
    <p:extLst>
      <p:ext uri="{BB962C8B-B14F-4D97-AF65-F5344CB8AC3E}">
        <p14:creationId xmlns:p14="http://schemas.microsoft.com/office/powerpoint/2010/main" val="116192799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ransition 3">
    <p:spTree>
      <p:nvGrpSpPr>
        <p:cNvPr id="1" name=""/>
        <p:cNvGrpSpPr/>
        <p:nvPr/>
      </p:nvGrpSpPr>
      <p:grpSpPr>
        <a:xfrm>
          <a:off x="0" y="0"/>
          <a:ext cx="0" cy="0"/>
          <a:chOff x="0" y="0"/>
          <a:chExt cx="0" cy="0"/>
        </a:xfrm>
      </p:grpSpPr>
      <p:sp>
        <p:nvSpPr>
          <p:cNvPr id="12" name="Прямоугольник 28">
            <a:extLst>
              <a:ext uri="{FF2B5EF4-FFF2-40B4-BE49-F238E27FC236}">
                <a16:creationId xmlns:a16="http://schemas.microsoft.com/office/drawing/2014/main" id="{88B42F85-A718-4224-9501-A2799D699649}"/>
              </a:ext>
            </a:extLst>
          </p:cNvPr>
          <p:cNvSpPr/>
          <p:nvPr/>
        </p:nvSpPr>
        <p:spPr>
          <a:xfrm>
            <a:off x="304800" y="304800"/>
            <a:ext cx="11582400" cy="6248400"/>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399050D-984C-4E19-9E1A-4CD292383A0D}"/>
              </a:ext>
            </a:extLst>
          </p:cNvPr>
          <p:cNvCxnSpPr/>
          <p:nvPr/>
        </p:nvCxnSpPr>
        <p:spPr>
          <a:xfrm>
            <a:off x="5797019" y="3429000"/>
            <a:ext cx="597962" cy="0"/>
          </a:xfrm>
          <a:prstGeom prst="line">
            <a:avLst/>
          </a:prstGeom>
          <a:ln w="76200">
            <a:solidFill>
              <a:srgbClr val="FFC707"/>
            </a:solidFill>
          </a:ln>
        </p:spPr>
        <p:style>
          <a:lnRef idx="1">
            <a:schemeClr val="accent1"/>
          </a:lnRef>
          <a:fillRef idx="0">
            <a:schemeClr val="accent1"/>
          </a:fillRef>
          <a:effectRef idx="0">
            <a:schemeClr val="accent1"/>
          </a:effectRef>
          <a:fontRef idx="minor">
            <a:schemeClr val="tx1"/>
          </a:fontRef>
        </p:style>
      </p:cxnSp>
      <p:sp>
        <p:nvSpPr>
          <p:cNvPr id="23" name="Прямоугольник 11">
            <a:extLst>
              <a:ext uri="{FF2B5EF4-FFF2-40B4-BE49-F238E27FC236}">
                <a16:creationId xmlns:a16="http://schemas.microsoft.com/office/drawing/2014/main" id="{1EBAECF7-164D-4419-B7CB-E458C2AC3121}"/>
              </a:ext>
            </a:extLst>
          </p:cNvPr>
          <p:cNvSpPr/>
          <p:nvPr/>
        </p:nvSpPr>
        <p:spPr>
          <a:xfrm>
            <a:off x="5639445" y="5895975"/>
            <a:ext cx="913111" cy="413727"/>
          </a:xfrm>
          <a:prstGeom prst="rect">
            <a:avLst/>
          </a:prstGeom>
          <a:solidFill>
            <a:srgbClr val="FFC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a:extLst>
              <a:ext uri="{FF2B5EF4-FFF2-40B4-BE49-F238E27FC236}">
                <a16:creationId xmlns:a16="http://schemas.microsoft.com/office/drawing/2014/main" id="{3FED0EC0-A31A-4FFB-823C-FF0072D8F4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4" name="Freeform: Shape 13">
            <a:extLst>
              <a:ext uri="{FF2B5EF4-FFF2-40B4-BE49-F238E27FC236}">
                <a16:creationId xmlns:a16="http://schemas.microsoft.com/office/drawing/2014/main" id="{351EAE2C-00FD-4ECA-B759-9E1521EBD5D8}"/>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5" name="Freeform: Shape 14">
            <a:extLst>
              <a:ext uri="{FF2B5EF4-FFF2-40B4-BE49-F238E27FC236}">
                <a16:creationId xmlns:a16="http://schemas.microsoft.com/office/drawing/2014/main" id="{B66B2957-0EBB-4DDE-BE9C-E4A4317CC92A}"/>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421320723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hone Mockup">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B31B51-AFCD-49A3-8B3E-0CA88E8A75A1}"/>
              </a:ext>
            </a:extLst>
          </p:cNvPr>
          <p:cNvSpPr>
            <a:spLocks noGrp="1"/>
          </p:cNvSpPr>
          <p:nvPr>
            <p:ph type="pic" sz="quarter" idx="14"/>
          </p:nvPr>
        </p:nvSpPr>
        <p:spPr>
          <a:xfrm>
            <a:off x="4959658" y="2175029"/>
            <a:ext cx="2272684" cy="3947467"/>
          </a:xfrm>
          <a:custGeom>
            <a:avLst/>
            <a:gdLst>
              <a:gd name="connsiteX0" fmla="*/ 0 w 2272684"/>
              <a:gd name="connsiteY0" fmla="*/ 0 h 3947467"/>
              <a:gd name="connsiteX1" fmla="*/ 2272684 w 2272684"/>
              <a:gd name="connsiteY1" fmla="*/ 0 h 3947467"/>
              <a:gd name="connsiteX2" fmla="*/ 2272684 w 2272684"/>
              <a:gd name="connsiteY2" fmla="*/ 3947467 h 3947467"/>
              <a:gd name="connsiteX3" fmla="*/ 0 w 2272684"/>
              <a:gd name="connsiteY3" fmla="*/ 3947467 h 3947467"/>
            </a:gdLst>
            <a:ahLst/>
            <a:cxnLst>
              <a:cxn ang="0">
                <a:pos x="connsiteX0" y="connsiteY0"/>
              </a:cxn>
              <a:cxn ang="0">
                <a:pos x="connsiteX1" y="connsiteY1"/>
              </a:cxn>
              <a:cxn ang="0">
                <a:pos x="connsiteX2" y="connsiteY2"/>
              </a:cxn>
              <a:cxn ang="0">
                <a:pos x="connsiteX3" y="connsiteY3"/>
              </a:cxn>
            </a:cxnLst>
            <a:rect l="l" t="t" r="r" b="b"/>
            <a:pathLst>
              <a:path w="2272684" h="3947467">
                <a:moveTo>
                  <a:pt x="0" y="0"/>
                </a:moveTo>
                <a:lnTo>
                  <a:pt x="2272684" y="0"/>
                </a:lnTo>
                <a:lnTo>
                  <a:pt x="2272684" y="3947467"/>
                </a:lnTo>
                <a:lnTo>
                  <a:pt x="0" y="3947467"/>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104483462"/>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D804BB7-23CE-4D0D-BED9-76340ED3117D}"/>
              </a:ext>
            </a:extLst>
          </p:cNvPr>
          <p:cNvGrpSpPr/>
          <p:nvPr/>
        </p:nvGrpSpPr>
        <p:grpSpPr>
          <a:xfrm>
            <a:off x="304801" y="6126480"/>
            <a:ext cx="11582400" cy="426715"/>
            <a:chOff x="304801" y="6126480"/>
            <a:chExt cx="11582400" cy="426715"/>
          </a:xfrm>
        </p:grpSpPr>
        <p:sp>
          <p:nvSpPr>
            <p:cNvPr id="6" name="Rectangle 5">
              <a:extLst>
                <a:ext uri="{FF2B5EF4-FFF2-40B4-BE49-F238E27FC236}">
                  <a16:creationId xmlns:a16="http://schemas.microsoft.com/office/drawing/2014/main" id="{CEFFC64D-F2EF-43F6-B0C4-9614C5AC3E79}"/>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14E35AC8-6A53-4C18-91F6-B3FD147E3F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8" name="Straight Connector 7">
              <a:extLst>
                <a:ext uri="{FF2B5EF4-FFF2-40B4-BE49-F238E27FC236}">
                  <a16:creationId xmlns:a16="http://schemas.microsoft.com/office/drawing/2014/main" id="{01DE9EEA-05BA-4CFC-9DED-CB90365BA0A5}"/>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09199C-FAAA-4E68-A512-C7652A2FACC3}"/>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D7594C28-DFEE-49E3-9EC5-0703DF116DA5}" type="datetime1">
              <a:rPr lang="en-US" smtClean="0"/>
              <a:t>1/16/2024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340268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9AA7AEB7-DAE7-494D-8796-7E8569532536}" type="datetime1">
              <a:rPr lang="en-US" smtClean="0"/>
              <a:t>1/16/2024</a:t>
            </a:fld>
            <a:endParaRPr lang="en-US"/>
          </a:p>
        </p:txBody>
      </p:sp>
      <p:sp>
        <p:nvSpPr>
          <p:cNvPr id="2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2020 by Boston Consulting Group. All rights reserved.</a:t>
            </a:r>
          </a:p>
        </p:txBody>
      </p:sp>
      <p:sp>
        <p:nvSpPr>
          <p:cNvPr id="10" name="Rectangle 9">
            <a:extLst>
              <a:ext uri="{FF2B5EF4-FFF2-40B4-BE49-F238E27FC236}">
                <a16:creationId xmlns:a16="http://schemas.microsoft.com/office/drawing/2014/main" id="{59F2A0CE-18CD-4290-B465-1C0CC55EC358}"/>
              </a:ext>
            </a:extLst>
          </p:cNvPr>
          <p:cNvSpPr/>
          <p:nvPr/>
        </p:nvSpPr>
        <p:spPr>
          <a:xfrm>
            <a:off x="3572943" y="76200"/>
            <a:ext cx="5046115" cy="434283"/>
          </a:xfrm>
          <a:prstGeom prst="rect">
            <a:avLst/>
          </a:prstGeom>
          <a:solidFill>
            <a:schemeClr val="bg1"/>
          </a:solidFill>
          <a:ln w="9525" cap="rnd" cmpd="sng" algn="ctr">
            <a:solidFill>
              <a:srgbClr val="C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rgbClr val="FF0000"/>
                </a:solidFill>
              </a:rPr>
              <a:t>Confidential Working Document Draft RIGL §38-2-2(4)(E),(K)</a:t>
            </a:r>
          </a:p>
          <a:p>
            <a:pPr algn="ctr"/>
            <a:r>
              <a:rPr lang="en-US" sz="1400">
                <a:solidFill>
                  <a:srgbClr val="FF0000"/>
                </a:solidFill>
              </a:rPr>
              <a:t>For client use only, not for distribution</a:t>
            </a:r>
          </a:p>
        </p:txBody>
      </p:sp>
    </p:spTree>
    <p:extLst>
      <p:ext uri="{BB962C8B-B14F-4D97-AF65-F5344CB8AC3E}">
        <p14:creationId xmlns:p14="http://schemas.microsoft.com/office/powerpoint/2010/main" val="2297172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159155B-8FB2-4846-A3B3-A1B34C581F5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9" name="Object 8" hidden="1">
                        <a:extLst>
                          <a:ext uri="{FF2B5EF4-FFF2-40B4-BE49-F238E27FC236}">
                            <a16:creationId xmlns:a16="http://schemas.microsoft.com/office/drawing/2014/main" id="{9159155B-8FB2-4846-A3B3-A1B34C581F5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0B756F6-8813-46D4-AE30-A621864C707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200" b="0" i="0" baseline="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331A5188-77EF-4266-8B20-A3B3A18C3E85}"/>
              </a:ext>
            </a:extLst>
          </p:cNvPr>
          <p:cNvSpPr>
            <a:spLocks noGrp="1"/>
          </p:cNvSpPr>
          <p:nvPr>
            <p:ph type="title"/>
          </p:nvPr>
        </p:nvSpPr>
        <p:spPr>
          <a:xfrm>
            <a:off x="838200" y="365125"/>
            <a:ext cx="10515600" cy="832079"/>
          </a:xfrm>
        </p:spPr>
        <p:txBody>
          <a:bodyPr>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B06142-6DA8-4C4A-BF7B-229AB3F70070}"/>
              </a:ext>
            </a:extLst>
          </p:cNvPr>
          <p:cNvSpPr>
            <a:spLocks noGrp="1"/>
          </p:cNvSpPr>
          <p:nvPr>
            <p:ph idx="1"/>
          </p:nvPr>
        </p:nvSpPr>
        <p:spPr>
          <a:xfrm>
            <a:off x="838200" y="1484674"/>
            <a:ext cx="10515600" cy="4692289"/>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7E24C03-FFD5-4383-8E0D-D8E43E374DF4}"/>
              </a:ext>
            </a:extLst>
          </p:cNvPr>
          <p:cNvSpPr>
            <a:spLocks noGrp="1"/>
          </p:cNvSpPr>
          <p:nvPr>
            <p:ph type="dt" sz="half" idx="10"/>
          </p:nvPr>
        </p:nvSpPr>
        <p:spPr>
          <a:xfrm>
            <a:off x="0" y="6492875"/>
            <a:ext cx="2743200" cy="365125"/>
          </a:xfrm>
        </p:spPr>
        <p:txBody>
          <a:bodyPr/>
          <a:lstStyle/>
          <a:p>
            <a:fld id="{6FCEAAFA-505C-4BB2-9D89-AC9D7FB849A6}" type="datetime2">
              <a:rPr lang="en-US" smtClean="0"/>
              <a:t>Tuesday, January 16, 2024</a:t>
            </a:fld>
            <a:endParaRPr lang="en-US"/>
          </a:p>
        </p:txBody>
      </p:sp>
      <p:sp>
        <p:nvSpPr>
          <p:cNvPr id="5" name="Footer Placeholder 4">
            <a:extLst>
              <a:ext uri="{FF2B5EF4-FFF2-40B4-BE49-F238E27FC236}">
                <a16:creationId xmlns:a16="http://schemas.microsoft.com/office/drawing/2014/main" id="{2E8D88F6-1760-44E7-9EFE-2917011645D9}"/>
              </a:ext>
            </a:extLst>
          </p:cNvPr>
          <p:cNvSpPr>
            <a:spLocks noGrp="1"/>
          </p:cNvSpPr>
          <p:nvPr>
            <p:ph type="ftr" sz="quarter" idx="11"/>
          </p:nvPr>
        </p:nvSpPr>
        <p:spPr>
          <a:xfrm>
            <a:off x="4038600" y="6488328"/>
            <a:ext cx="4114800" cy="365125"/>
          </a:xfrm>
        </p:spPr>
        <p:txBody>
          <a:bodyPr/>
          <a:lstStyle/>
          <a:p>
            <a:endParaRPr lang="en-US"/>
          </a:p>
        </p:txBody>
      </p:sp>
      <p:sp>
        <p:nvSpPr>
          <p:cNvPr id="6" name="Slide Number Placeholder 5">
            <a:extLst>
              <a:ext uri="{FF2B5EF4-FFF2-40B4-BE49-F238E27FC236}">
                <a16:creationId xmlns:a16="http://schemas.microsoft.com/office/drawing/2014/main" id="{5EA07419-16F2-4AEA-BAB5-7554E9DBC586}"/>
              </a:ext>
            </a:extLst>
          </p:cNvPr>
          <p:cNvSpPr>
            <a:spLocks noGrp="1"/>
          </p:cNvSpPr>
          <p:nvPr>
            <p:ph type="sldNum" sz="quarter" idx="12"/>
          </p:nvPr>
        </p:nvSpPr>
        <p:spPr>
          <a:xfrm>
            <a:off x="9448800" y="6492874"/>
            <a:ext cx="2743200" cy="365125"/>
          </a:xfrm>
        </p:spPr>
        <p:txBody>
          <a:bodyPr/>
          <a:lstStyle/>
          <a:p>
            <a:fld id="{D175ED33-C16D-4633-B860-907CD16A9464}" type="slidenum">
              <a:rPr lang="en-US" smtClean="0"/>
              <a:t>‹#›</a:t>
            </a:fld>
            <a:endParaRPr lang="en-US"/>
          </a:p>
        </p:txBody>
      </p:sp>
      <p:sp>
        <p:nvSpPr>
          <p:cNvPr id="7" name="Rectangle 6">
            <a:extLst>
              <a:ext uri="{FF2B5EF4-FFF2-40B4-BE49-F238E27FC236}">
                <a16:creationId xmlns:a16="http://schemas.microsoft.com/office/drawing/2014/main" id="{B22D2AD9-32F0-434D-AA73-5471AE304B51}"/>
              </a:ext>
            </a:extLst>
          </p:cNvPr>
          <p:cNvSpPr/>
          <p:nvPr/>
        </p:nvSpPr>
        <p:spPr>
          <a:xfrm>
            <a:off x="838200" y="1277657"/>
            <a:ext cx="10515600" cy="126564"/>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206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DA8B-4A15-4537-8086-DD6FF0D3A4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D01FA0-8440-4DFA-839F-84E12CC3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A7181-DACB-46AE-A54C-758050A4C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3B847-A051-420C-9EC7-8508B25DDD6E}"/>
              </a:ext>
            </a:extLst>
          </p:cNvPr>
          <p:cNvSpPr>
            <a:spLocks noGrp="1"/>
          </p:cNvSpPr>
          <p:nvPr>
            <p:ph type="dt" sz="half" idx="10"/>
          </p:nvPr>
        </p:nvSpPr>
        <p:spPr/>
        <p:txBody>
          <a:bodyPr/>
          <a:lstStyle/>
          <a:p>
            <a:fld id="{9286DC1B-AD75-4F0A-9506-428F30C04BD5}" type="datetime2">
              <a:rPr lang="en-US" smtClean="0"/>
              <a:t>Tuesday, January 16, 2024</a:t>
            </a:fld>
            <a:endParaRPr lang="en-US"/>
          </a:p>
        </p:txBody>
      </p:sp>
      <p:sp>
        <p:nvSpPr>
          <p:cNvPr id="6" name="Footer Placeholder 5">
            <a:extLst>
              <a:ext uri="{FF2B5EF4-FFF2-40B4-BE49-F238E27FC236}">
                <a16:creationId xmlns:a16="http://schemas.microsoft.com/office/drawing/2014/main" id="{9AFFFF81-C9E4-49B9-9D1A-BB756310A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C9BEB-7C0F-4933-8910-8215971F0A05}"/>
              </a:ext>
            </a:extLst>
          </p:cNvPr>
          <p:cNvSpPr>
            <a:spLocks noGrp="1"/>
          </p:cNvSpPr>
          <p:nvPr>
            <p:ph type="sldNum" sz="quarter" idx="12"/>
          </p:nvPr>
        </p:nvSpPr>
        <p:spPr/>
        <p:txBody>
          <a:bodyPr/>
          <a:lstStyle/>
          <a:p>
            <a:fld id="{D175ED33-C16D-4633-B860-907CD16A9464}" type="slidenum">
              <a:rPr lang="en-US" smtClean="0"/>
              <a:t>‹#›</a:t>
            </a:fld>
            <a:endParaRPr lang="en-US"/>
          </a:p>
        </p:txBody>
      </p:sp>
    </p:spTree>
    <p:extLst>
      <p:ext uri="{BB962C8B-B14F-4D97-AF65-F5344CB8AC3E}">
        <p14:creationId xmlns:p14="http://schemas.microsoft.com/office/powerpoint/2010/main" val="3153485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Transition 4">
    <p:spTree>
      <p:nvGrpSpPr>
        <p:cNvPr id="1" name=""/>
        <p:cNvGrpSpPr/>
        <p:nvPr/>
      </p:nvGrpSpPr>
      <p:grpSpPr>
        <a:xfrm>
          <a:off x="0" y="0"/>
          <a:ext cx="0" cy="0"/>
          <a:chOff x="0" y="0"/>
          <a:chExt cx="0" cy="0"/>
        </a:xfrm>
      </p:grpSpPr>
      <p:sp>
        <p:nvSpPr>
          <p:cNvPr id="12" name="Прямоугольник 28">
            <a:extLst>
              <a:ext uri="{FF2B5EF4-FFF2-40B4-BE49-F238E27FC236}">
                <a16:creationId xmlns:a16="http://schemas.microsoft.com/office/drawing/2014/main" id="{88B42F85-A718-4224-9501-A2799D699649}"/>
              </a:ext>
            </a:extLst>
          </p:cNvPr>
          <p:cNvSpPr/>
          <p:nvPr/>
        </p:nvSpPr>
        <p:spPr>
          <a:xfrm>
            <a:off x="304800" y="304800"/>
            <a:ext cx="11582400" cy="6248400"/>
          </a:xfrm>
          <a:prstGeom prst="rect">
            <a:avLst/>
          </a:prstGeom>
          <a:solidFill>
            <a:srgbClr val="FFC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399050D-984C-4E19-9E1A-4CD292383A0D}"/>
              </a:ext>
            </a:extLst>
          </p:cNvPr>
          <p:cNvCxnSpPr/>
          <p:nvPr/>
        </p:nvCxnSpPr>
        <p:spPr>
          <a:xfrm>
            <a:off x="5797019" y="3429000"/>
            <a:ext cx="59796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Прямоугольник 11">
            <a:extLst>
              <a:ext uri="{FF2B5EF4-FFF2-40B4-BE49-F238E27FC236}">
                <a16:creationId xmlns:a16="http://schemas.microsoft.com/office/drawing/2014/main" id="{1EBAECF7-164D-4419-B7CB-E458C2AC3121}"/>
              </a:ext>
            </a:extLst>
          </p:cNvPr>
          <p:cNvSpPr/>
          <p:nvPr/>
        </p:nvSpPr>
        <p:spPr>
          <a:xfrm>
            <a:off x="5639445" y="5895975"/>
            <a:ext cx="913111" cy="413727"/>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a:extLst>
              <a:ext uri="{FF2B5EF4-FFF2-40B4-BE49-F238E27FC236}">
                <a16:creationId xmlns:a16="http://schemas.microsoft.com/office/drawing/2014/main" id="{3FED0EC0-A31A-4FFB-823C-FF0072D8F4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36" name="Freeform: Shape 35">
            <a:extLst>
              <a:ext uri="{FF2B5EF4-FFF2-40B4-BE49-F238E27FC236}">
                <a16:creationId xmlns:a16="http://schemas.microsoft.com/office/drawing/2014/main" id="{1B00F4F4-2DC0-444B-A711-A5D176996831}"/>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30" name="Freeform: Shape 29">
            <a:extLst>
              <a:ext uri="{FF2B5EF4-FFF2-40B4-BE49-F238E27FC236}">
                <a16:creationId xmlns:a16="http://schemas.microsoft.com/office/drawing/2014/main" id="{51921B63-C24B-40ED-85BE-26D49B86E047}"/>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59302046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lvl1pPr>
              <a:defRPr/>
            </a:lvl1pPr>
          </a:lstStyle>
          <a:p>
            <a:r>
              <a:rPr lang="en-US"/>
              <a:t>YOUR SLIDE’S TITLE GOES HERE</a:t>
            </a:r>
          </a:p>
        </p:txBody>
      </p:sp>
      <p:sp>
        <p:nvSpPr>
          <p:cNvPr id="3" name="Content Placeholder 2">
            <a:extLst>
              <a:ext uri="{FF2B5EF4-FFF2-40B4-BE49-F238E27FC236}">
                <a16:creationId xmlns:a16="http://schemas.microsoft.com/office/drawing/2014/main" id="{A753EC81-5AD8-430D-8FD1-210064968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56616099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34938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s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numCol="2" spcCol="914400"/>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876362"/>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E97E-15DE-483A-BC27-7919C8F1AE1E}"/>
              </a:ext>
            </a:extLst>
          </p:cNvPr>
          <p:cNvSpPr>
            <a:spLocks noGrp="1"/>
          </p:cNvSpPr>
          <p:nvPr>
            <p:ph type="title"/>
          </p:nvPr>
        </p:nvSpPr>
        <p:spPr>
          <a:xfrm>
            <a:off x="304800" y="172857"/>
            <a:ext cx="11582400" cy="701731"/>
          </a:xfrm>
          <a:prstGeom prst="rect">
            <a:avLst/>
          </a:prstGeom>
        </p:spPr>
        <p:txBody>
          <a:bodyPr vert="horz" wrap="square"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16DC98E-7479-4F84-A93B-DC74ECFC08FF}"/>
              </a:ext>
            </a:extLst>
          </p:cNvPr>
          <p:cNvSpPr>
            <a:spLocks noGrp="1"/>
          </p:cNvSpPr>
          <p:nvPr>
            <p:ph type="body" idx="1"/>
          </p:nvPr>
        </p:nvSpPr>
        <p:spPr>
          <a:xfrm>
            <a:off x="304799" y="2085975"/>
            <a:ext cx="11582399" cy="370522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a:extLst>
              <a:ext uri="{FF2B5EF4-FFF2-40B4-BE49-F238E27FC236}">
                <a16:creationId xmlns:a16="http://schemas.microsoft.com/office/drawing/2014/main" id="{43BF3AD1-F051-48A5-AB7D-BDA84812B4BB}"/>
              </a:ext>
            </a:extLst>
          </p:cNvPr>
          <p:cNvCxnSpPr/>
          <p:nvPr/>
        </p:nvCxnSpPr>
        <p:spPr>
          <a:xfrm>
            <a:off x="396691"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799997D-9151-4456-8CAB-50AC1F60D7A4}"/>
              </a:ext>
            </a:extLst>
          </p:cNvPr>
          <p:cNvGrpSpPr/>
          <p:nvPr/>
        </p:nvGrpSpPr>
        <p:grpSpPr>
          <a:xfrm>
            <a:off x="304801" y="6126480"/>
            <a:ext cx="11582400" cy="426715"/>
            <a:chOff x="304801" y="6126480"/>
            <a:chExt cx="11582400" cy="426715"/>
          </a:xfrm>
        </p:grpSpPr>
        <p:sp>
          <p:nvSpPr>
            <p:cNvPr id="28" name="Rectangle 27">
              <a:extLst>
                <a:ext uri="{FF2B5EF4-FFF2-40B4-BE49-F238E27FC236}">
                  <a16:creationId xmlns:a16="http://schemas.microsoft.com/office/drawing/2014/main" id="{953E2499-F978-4E01-86C9-1D087E586B53}"/>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F24C7791-83CB-425B-A392-60C4676C897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0818536" y="6181797"/>
              <a:ext cx="744012" cy="316080"/>
            </a:xfrm>
            <a:prstGeom prst="rect">
              <a:avLst/>
            </a:prstGeom>
          </p:spPr>
        </p:pic>
        <p:cxnSp>
          <p:nvCxnSpPr>
            <p:cNvPr id="31" name="Straight Connector 30">
              <a:extLst>
                <a:ext uri="{FF2B5EF4-FFF2-40B4-BE49-F238E27FC236}">
                  <a16:creationId xmlns:a16="http://schemas.microsoft.com/office/drawing/2014/main" id="{174664AB-B457-4A4B-8D7F-46B20E66F28D}"/>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B490B93-C18D-4D67-8A52-86F2EF210033}"/>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3FAEE57A-77BE-438D-9286-6127CD6E56F9}"/>
              </a:ext>
            </a:extLst>
          </p:cNvPr>
          <p:cNvSpPr>
            <a:spLocks noGrp="1"/>
          </p:cNvSpPr>
          <p:nvPr>
            <p:ph type="dt" sz="half" idx="2"/>
          </p:nvPr>
        </p:nvSpPr>
        <p:spPr>
          <a:xfrm>
            <a:off x="8382000" y="6157275"/>
            <a:ext cx="977175" cy="365125"/>
          </a:xfrm>
          <a:prstGeom prst="rect">
            <a:avLst/>
          </a:prstGeom>
        </p:spPr>
        <p:txBody>
          <a:bodyPr vert="horz" lIns="91440" tIns="45720" rIns="91440" bIns="45720" rtlCol="0" anchor="ctr"/>
          <a:lstStyle>
            <a:lvl1pPr algn="r">
              <a:defRPr sz="1200">
                <a:solidFill>
                  <a:schemeClr val="bg1"/>
                </a:solidFill>
              </a:defRPr>
            </a:lvl1p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777BCE5C-2F54-4920-9F7A-D0ABAFE3C9E2}"/>
              </a:ext>
            </a:extLst>
          </p:cNvPr>
          <p:cNvSpPr>
            <a:spLocks noGrp="1"/>
          </p:cNvSpPr>
          <p:nvPr>
            <p:ph type="ftr" sz="quarter" idx="3"/>
          </p:nvPr>
        </p:nvSpPr>
        <p:spPr>
          <a:xfrm>
            <a:off x="476320" y="6157275"/>
            <a:ext cx="774184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37B5FA36-E07C-467A-96D0-EB674B669A53}"/>
              </a:ext>
            </a:extLst>
          </p:cNvPr>
          <p:cNvSpPr>
            <a:spLocks noGrp="1"/>
          </p:cNvSpPr>
          <p:nvPr>
            <p:ph type="sldNum" sz="quarter" idx="4"/>
          </p:nvPr>
        </p:nvSpPr>
        <p:spPr>
          <a:xfrm>
            <a:off x="9719988" y="6170673"/>
            <a:ext cx="586986" cy="338328"/>
          </a:xfrm>
          <a:prstGeom prst="rect">
            <a:avLst/>
          </a:prstGeom>
        </p:spPr>
        <p:txBody>
          <a:bodyPr vert="horz" lIns="91440" tIns="45720" rIns="91440" bIns="45720" rtlCol="0" anchor="ctr"/>
          <a:lstStyle>
            <a:lvl1pPr algn="ctr">
              <a:defRPr sz="1600">
                <a:solidFill>
                  <a:schemeClr val="bg1"/>
                </a:solidFill>
              </a:defRPr>
            </a:lvl1pPr>
          </a:lstStyle>
          <a:p>
            <a:fld id="{35EDF84B-C6E0-4237-8292-AD6332EF7C1F}" type="slidenum">
              <a:rPr lang="en-US" smtClean="0"/>
              <a:t>‹#›</a:t>
            </a:fld>
            <a:endParaRPr lang="en-US"/>
          </a:p>
        </p:txBody>
      </p:sp>
    </p:spTree>
    <p:extLst>
      <p:ext uri="{BB962C8B-B14F-4D97-AF65-F5344CB8AC3E}">
        <p14:creationId xmlns:p14="http://schemas.microsoft.com/office/powerpoint/2010/main" val="1544210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Lst>
  <p:hf hdr="0" ft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1pPr>
      <a:lvl2pPr marL="6858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2pPr>
      <a:lvl3pPr marL="11430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3pPr>
      <a:lvl4pPr marL="16002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4128">
          <p15:clr>
            <a:srgbClr val="F26B43"/>
          </p15:clr>
        </p15:guide>
        <p15:guide id="4" orient="horz"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da.gov/tobacco-products/rules-regulations-and-guidance/section-201-tobacco-control-act-cigarette-label-and-advertising-warnings" TargetMode="External"/><Relationship Id="rId13" Type="http://schemas.openxmlformats.org/officeDocument/2006/relationships/image" Target="../media/image8.png"/><Relationship Id="rId3" Type="http://schemas.openxmlformats.org/officeDocument/2006/relationships/slideLayout" Target="../slideLayouts/slideLayout53.xml"/><Relationship Id="rId7" Type="http://schemas.openxmlformats.org/officeDocument/2006/relationships/hyperlink" Target="http://webserver.rilin.state.ri.us/Statutes/title11/11-9/11-9-13.8.1.htm" TargetMode="External"/><Relationship Id="rId12" Type="http://schemas.openxmlformats.org/officeDocument/2006/relationships/hyperlink" Target="http://webserver.rilin.state.ri.us/Statutes/title11/11-9/11-9-13.15.htm"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ebserver.rilin.state.ri.us/Statutes/title11/11-9/11-9-13.7.htm" TargetMode="External"/><Relationship Id="rId11" Type="http://schemas.openxmlformats.org/officeDocument/2006/relationships/hyperlink" Target="http://webserver.rilin.state.ri.us/Statutes/title11/11-9/11-9-13.10.htm" TargetMode="External"/><Relationship Id="rId5" Type="http://schemas.openxmlformats.org/officeDocument/2006/relationships/hyperlink" Target="http://webserver.rilin.state.ri.us/Statutes/title11/11-9/11-9-13.1.htm" TargetMode="External"/><Relationship Id="rId10" Type="http://schemas.openxmlformats.org/officeDocument/2006/relationships/hyperlink" Target="http://webserver.rilin.state.ri.us/Statutes/title11/11-9/11-9-13.20.htm" TargetMode="External"/><Relationship Id="rId4" Type="http://schemas.openxmlformats.org/officeDocument/2006/relationships/notesSlide" Target="../notesSlides/notesSlide9.xml"/><Relationship Id="rId9" Type="http://schemas.openxmlformats.org/officeDocument/2006/relationships/hyperlink" Target="http://webserver.rilin.state.ri.us/Statutes/title11/11-9/11-9-13.8.htm"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microsoft.com/office/2018/10/relationships/comments" Target="../comments/modernComment_13E_686EFF6F.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8.xml"/><Relationship Id="rId7" Type="http://schemas.openxmlformats.org/officeDocument/2006/relationships/image" Target="../media/image1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hyperlink" Target="http://webserver.rilin.state.ri.us/Statutes/title11/11-9/11-9-13.15.htm" TargetMode="External"/><Relationship Id="rId3" Type="http://schemas.openxmlformats.org/officeDocument/2006/relationships/slideLayout" Target="../slideLayouts/slideLayout53.xml"/><Relationship Id="rId7" Type="http://schemas.openxmlformats.org/officeDocument/2006/relationships/hyperlink" Target="http://webserver.rilin.state.ri.us/Statutes/title11/11-9/11-9-13.13.htm"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ebserver.rilin.state.ri.us/Statutes/title11/11-9/11-9-13.12.htm" TargetMode="External"/><Relationship Id="rId5" Type="http://schemas.microsoft.com/office/2018/10/relationships/comments" Target="../comments/modernComment_138_DAE0FA2B.xml"/><Relationship Id="rId4" Type="http://schemas.openxmlformats.org/officeDocument/2006/relationships/notesSlide" Target="../notesSlides/notesSlide11.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fda.gov/tobacco-products/compliance-enforcement-training" TargetMode="External"/><Relationship Id="rId5" Type="http://schemas.openxmlformats.org/officeDocument/2006/relationships/hyperlink" Target="https://www.fda.gov/tobacco-products/rules-regulations-and-guidance/family-smoking-prevention-and-tobacco-control-act-table-contents" TargetMode="Externa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hyperlink" Target="https://www.fda.gov/tobacco-products/retail-sales-tobacco-products/retailer-training-and-enforcement" TargetMode="External"/><Relationship Id="rId3" Type="http://schemas.openxmlformats.org/officeDocument/2006/relationships/slideLayout" Target="../slideLayouts/slideLayout53.xml"/><Relationship Id="rId7" Type="http://schemas.openxmlformats.org/officeDocument/2006/relationships/hyperlink" Target="https://urldefense.com/v3/__https:/www.fda.gov/tobacco-products/retail-sales-tobacco-products/tobacco-21__;!!KKphUJtCzQ!YB1IuevOy9dcUPrBevQ2tuQk2MGAMkMmO_LhetDAuQHSain6uWT8XlC2wTE1IF_48XUDTJUPLg$"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urldefense.com/v3/__https:/www.fda.gov/tobacco-products/rules-regulations-guidance/tobacco-retailer-training-programs__;!!KKphUJtCzQ!YB1IuevOy9dcUPrBevQ2tuQk2MGAMkMmO_LhetDAuQHSain6uWT8XlC2wTE1IF_48XUhXxlkSA$" TargetMode="External"/><Relationship Id="rId5" Type="http://schemas.openxmlformats.org/officeDocument/2006/relationships/hyperlink" Target="https://urldefense.com/v3/__https:/www.fda.gov/tobacco-products/retail/summary-federal-rules-tobacco-retailers__;!!KKphUJtCzQ!YB1IuevOy9dcUPrBevQ2tuQk2MGAMkMmO_LhetDAuQHSain6uWT8XlC2wTE1IF_48XXCoFaKxg$" TargetMode="External"/><Relationship Id="rId4" Type="http://schemas.openxmlformats.org/officeDocument/2006/relationships/notesSlide" Target="../notesSlides/notesSlide13.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microsoft.com/office/2018/10/relationships/comments" Target="../comments/modernComment_13A_AF13D3F1.xm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microsoft.com/office/2018/10/relationships/comments" Target="../comments/modernComment_121_3FE82317.xm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g"/><Relationship Id="rId5" Type="http://schemas.microsoft.com/office/2018/10/relationships/comments" Target="../comments/modernComment_131_142D99AD.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bhddh.ri.gov/tobacco" TargetMode="External"/><Relationship Id="rId5" Type="http://schemas.openxmlformats.org/officeDocument/2006/relationships/hyperlink" Target="http://webserver.rilin.state.ri.us/Statutes/title11/11-9/11-9-13.8.1.htm" TargetMode="Externa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16.jp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53.xml"/><Relationship Id="rId7" Type="http://schemas.openxmlformats.org/officeDocument/2006/relationships/image" Target="../media/image1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microsoft.com/office/2018/10/relationships/comments" Target="../comments/modernComment_135_BF5BF245.xml"/><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9.jpg"/><Relationship Id="rId5" Type="http://schemas.microsoft.com/office/2018/10/relationships/comments" Target="../comments/modernComment_12C_C42832E1.xml"/><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8" Type="http://schemas.openxmlformats.org/officeDocument/2006/relationships/hyperlink" Target="mailto:kwestmoreland@barrington.ri.gov" TargetMode="External"/><Relationship Id="rId13" Type="http://schemas.openxmlformats.org/officeDocument/2006/relationships/image" Target="../media/image8.png"/><Relationship Id="rId3" Type="http://schemas.openxmlformats.org/officeDocument/2006/relationships/slideLayout" Target="../slideLayouts/slideLayout53.xml"/><Relationship Id="rId7" Type="http://schemas.openxmlformats.org/officeDocument/2006/relationships/hyperlink" Target="mailto:dalves@barrington.ri.gov" TargetMode="External"/><Relationship Id="rId12" Type="http://schemas.openxmlformats.org/officeDocument/2006/relationships/hyperlink" Target="mailto:psweet@tricountyri.org"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mailto:ksullivan@risas.org" TargetMode="External"/><Relationship Id="rId11" Type="http://schemas.openxmlformats.org/officeDocument/2006/relationships/hyperlink" Target="mailto:hdriscoll@risas.org" TargetMode="External"/><Relationship Id="rId5" Type="http://schemas.openxmlformats.org/officeDocument/2006/relationships/hyperlink" Target="mailto:lcarcifero@woonsocketpreventioncoalition.org" TargetMode="External"/><Relationship Id="rId10" Type="http://schemas.openxmlformats.org/officeDocument/2006/relationships/hyperlink" Target="mailto:opapp@providenceri.gov" TargetMode="External"/><Relationship Id="rId4" Type="http://schemas.openxmlformats.org/officeDocument/2006/relationships/notesSlide" Target="../notesSlides/notesSlide23.xml"/><Relationship Id="rId9" Type="http://schemas.openxmlformats.org/officeDocument/2006/relationships/hyperlink" Target="mailto:elwell@riprevention.org"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hyperlink" Target="https://forms.office.com/Pages/DesignPageV2.aspx?prevorigin=OfficeDotCom&amp;origin=NeoPortalPage&amp;subpage=design&amp;id=VGrKUmVENUa_82XQqEEiiBVUWkDnhq5IlSR0xcJz1MFUODI3RzJOQk5UNkFTMkZBQjZTT0NaUjY0VS4u" TargetMode="External"/><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www.mylifemyquit.com/" TargetMode="External"/><Relationship Id="rId5" Type="http://schemas.openxmlformats.org/officeDocument/2006/relationships/hyperlink" Target="https://ri.quitlogix.org/en-US/" TargetMode="External"/><Relationship Id="rId4" Type="http://schemas.openxmlformats.org/officeDocument/2006/relationships/notesSlide" Target="../notesSlides/notesSlide25.xml"/><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cdc.gov/tobacco/data_statistics/fact_sheets/economics/econ_facts/index.htm" TargetMode="External"/><Relationship Id="rId5" Type="http://schemas.openxmlformats.org/officeDocument/2006/relationships/hyperlink" Target="https://www.cdc.gov/tobacco/"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hyperlink" Target="https://www.tobaccofreekids.org/problem/toll-us/rhode_island"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hyperlink" Target="https://www.tobaccofreekids.org/problem/toll-us/rhode_island" TargetMode="External"/><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fda.gov/tobacco-products/rules-regulations-guidance/rules-and-regulations" TargetMode="External"/><Relationship Id="rId5" Type="http://schemas.openxmlformats.org/officeDocument/2006/relationships/hyperlink" Target="https://www.fda.gov/tobacco-products/rules-regulations-guidance/family-smoking-prevention-and-tobacco-control-act-overview"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microsoft.com/office/2018/10/relationships/comments" Target="../comments/modernComment_114_2B5FA19C.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6B7EDEF-848A-4F56-9843-C1ADF9E45F05}"/>
              </a:ext>
            </a:extLst>
          </p:cNvPr>
          <p:cNvPicPr>
            <a:picLocks noGrp="1" noChangeAspect="1"/>
          </p:cNvPicPr>
          <p:nvPr>
            <p:ph type="pic" sz="quarter" idx="13"/>
          </p:nvPr>
        </p:nvPicPr>
        <p:blipFill>
          <a:blip r:embed="rId5"/>
          <a:srcRect l="29" r="29"/>
          <a:stretch>
            <a:fillRect/>
          </a:stretch>
        </p:blipFill>
        <p:spPr>
          <a:xfrm>
            <a:off x="304800" y="279632"/>
            <a:ext cx="11572875" cy="3538728"/>
          </a:xfrm>
          <a:prstGeom prst="rect">
            <a:avLst/>
          </a:prstGeom>
        </p:spPr>
      </p:pic>
      <p:sp>
        <p:nvSpPr>
          <p:cNvPr id="3" name="Title 2">
            <a:extLst>
              <a:ext uri="{FF2B5EF4-FFF2-40B4-BE49-F238E27FC236}">
                <a16:creationId xmlns:a16="http://schemas.microsoft.com/office/drawing/2014/main" id="{F61A8B80-74A1-4018-BDC0-4363575CD8C7}"/>
              </a:ext>
            </a:extLst>
          </p:cNvPr>
          <p:cNvSpPr>
            <a:spLocks noGrp="1"/>
          </p:cNvSpPr>
          <p:nvPr>
            <p:ph type="ctrTitle"/>
          </p:nvPr>
        </p:nvSpPr>
        <p:spPr/>
        <p:txBody>
          <a:bodyPr>
            <a:noAutofit/>
          </a:bodyPr>
          <a:lstStyle/>
          <a:p>
            <a:pPr algn="ctr"/>
            <a:r>
              <a:rPr lang="en-US" sz="2800" b="1" dirty="0">
                <a:latin typeface="Calibri" panose="020F0502020204030204" pitchFamily="34" charset="0"/>
              </a:rPr>
              <a:t>Rhode Island Tobacco Retailer Compliance Training</a:t>
            </a:r>
            <a:br>
              <a:rPr lang="en-US" sz="2800" b="1" dirty="0">
                <a:latin typeface="Calibri" panose="020F0502020204030204" pitchFamily="34" charset="0"/>
              </a:rPr>
            </a:br>
            <a:r>
              <a:rPr lang="en-US" sz="2800" b="1" dirty="0">
                <a:latin typeface="Calibri" panose="020F0502020204030204" pitchFamily="34" charset="0"/>
              </a:rPr>
              <a:t>License Holder Training Module</a:t>
            </a:r>
            <a:endParaRPr lang="en-US" sz="2800" dirty="0"/>
          </a:p>
        </p:txBody>
      </p:sp>
      <p:sp>
        <p:nvSpPr>
          <p:cNvPr id="2" name="Rectangle 1">
            <a:extLst>
              <a:ext uri="{FF2B5EF4-FFF2-40B4-BE49-F238E27FC236}">
                <a16:creationId xmlns:a16="http://schemas.microsoft.com/office/drawing/2014/main" id="{96B5053F-20C0-44E2-9751-A73EC69DC6AD}"/>
              </a:ext>
            </a:extLst>
          </p:cNvPr>
          <p:cNvSpPr/>
          <p:nvPr/>
        </p:nvSpPr>
        <p:spPr>
          <a:xfrm>
            <a:off x="9513114" y="5031475"/>
            <a:ext cx="2364559" cy="15217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9" name="TextBox 8">
            <a:extLst>
              <a:ext uri="{FF2B5EF4-FFF2-40B4-BE49-F238E27FC236}">
                <a16:creationId xmlns:a16="http://schemas.microsoft.com/office/drawing/2014/main" id="{48FB058B-E01F-433C-81FF-7ADC83B232D4}"/>
              </a:ext>
            </a:extLst>
          </p:cNvPr>
          <p:cNvSpPr txBox="1"/>
          <p:nvPr/>
        </p:nvSpPr>
        <p:spPr>
          <a:xfrm>
            <a:off x="9261446" y="4117215"/>
            <a:ext cx="2785145" cy="902337"/>
          </a:xfrm>
          <a:prstGeom prst="rect">
            <a:avLst/>
          </a:prstGeom>
          <a:solidFill>
            <a:schemeClr val="bg1"/>
          </a:solidFill>
          <a:ln>
            <a:noFill/>
          </a:ln>
        </p:spPr>
        <p:txBody>
          <a:bodyPr wrap="square" rtlCol="0">
            <a:spAutoFit/>
          </a:bodyPr>
          <a:lstStyle/>
          <a:p>
            <a:pPr algn="l">
              <a:lnSpc>
                <a:spcPct val="123000"/>
              </a:lnSpc>
              <a:spcBef>
                <a:spcPts val="600"/>
              </a:spcBef>
              <a:spcAft>
                <a:spcPts val="600"/>
              </a:spcAft>
            </a:pPr>
            <a:endParaRPr lang="en-US" sz="1600" dirty="0">
              <a:solidFill>
                <a:srgbClr val="656666"/>
              </a:solidFill>
            </a:endParaRPr>
          </a:p>
        </p:txBody>
      </p:sp>
      <p:pic>
        <p:nvPicPr>
          <p:cNvPr id="8" name="Picture 7" descr="Logo&#10;&#10;Description automatically generated">
            <a:extLst>
              <a:ext uri="{FF2B5EF4-FFF2-40B4-BE49-F238E27FC236}">
                <a16:creationId xmlns:a16="http://schemas.microsoft.com/office/drawing/2014/main" id="{E13C224A-6016-48C2-8A3C-9559C93FB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0935" y="4043567"/>
            <a:ext cx="1066166" cy="902337"/>
          </a:xfrm>
          <a:prstGeom prst="rect">
            <a:avLst/>
          </a:prstGeom>
        </p:spPr>
      </p:pic>
      <p:sp>
        <p:nvSpPr>
          <p:cNvPr id="12" name="TextBox 11">
            <a:extLst>
              <a:ext uri="{FF2B5EF4-FFF2-40B4-BE49-F238E27FC236}">
                <a16:creationId xmlns:a16="http://schemas.microsoft.com/office/drawing/2014/main" id="{581AB71F-6F4C-4295-AC32-23D3CF62D250}"/>
              </a:ext>
            </a:extLst>
          </p:cNvPr>
          <p:cNvSpPr txBox="1"/>
          <p:nvPr/>
        </p:nvSpPr>
        <p:spPr>
          <a:xfrm>
            <a:off x="9576032" y="5202617"/>
            <a:ext cx="2238725" cy="1299651"/>
          </a:xfrm>
          <a:prstGeom prst="rect">
            <a:avLst/>
          </a:prstGeom>
          <a:noFill/>
        </p:spPr>
        <p:txBody>
          <a:bodyPr wrap="square" rtlCol="0">
            <a:spAutoFit/>
          </a:bodyPr>
          <a:lstStyle/>
          <a:p>
            <a:pPr algn="ctr">
              <a:lnSpc>
                <a:spcPct val="123000"/>
              </a:lnSpc>
              <a:spcBef>
                <a:spcPts val="600"/>
              </a:spcBef>
              <a:spcAft>
                <a:spcPts val="600"/>
              </a:spcAft>
            </a:pPr>
            <a:r>
              <a:rPr lang="en-US" sz="1300" b="1" dirty="0"/>
              <a:t>Rhode Island </a:t>
            </a:r>
            <a:br>
              <a:rPr lang="en-US" sz="1300" b="1" dirty="0"/>
            </a:br>
            <a:r>
              <a:rPr kumimoji="0" lang="en-US" sz="1300" b="1" i="0" u="none" strike="noStrike" kern="1200" cap="none" spc="0" normalizeH="0" baseline="0" noProof="0" dirty="0">
                <a:ln>
                  <a:noFill/>
                </a:ln>
                <a:effectLst/>
                <a:uLnTx/>
                <a:uFillTx/>
                <a:ea typeface="+mn-ea"/>
                <a:cs typeface="+mn-cs"/>
              </a:rPr>
              <a:t>Department of Behavioral Healthcare, Developmental Disabilities &amp; Hospitals (BHDDH)</a:t>
            </a:r>
            <a:endParaRPr lang="en-US" sz="1300" dirty="0">
              <a:solidFill>
                <a:srgbClr val="656666"/>
              </a:solidFill>
            </a:endParaRPr>
          </a:p>
        </p:txBody>
      </p:sp>
      <p:pic>
        <p:nvPicPr>
          <p:cNvPr id="4" name="Slide 1">
            <a:hlinkClick r:id="" action="ppaction://media"/>
            <a:extLst>
              <a:ext uri="{FF2B5EF4-FFF2-40B4-BE49-F238E27FC236}">
                <a16:creationId xmlns:a16="http://schemas.microsoft.com/office/drawing/2014/main" id="{DBAE56AF-D6A1-209B-868C-8605626C65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6294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dirty="0"/>
              <a:t>Rhode Island General Laws</a:t>
            </a:r>
            <a:r>
              <a:rPr lang="en-US" sz="3200" b="1" i="0" dirty="0">
                <a:solidFill>
                  <a:srgbClr val="000000"/>
                </a:solidFill>
                <a:effectLst/>
                <a:latin typeface="Times New Roman" panose="02020603050405020304" pitchFamily="18" charset="0"/>
              </a:rPr>
              <a:t> §</a:t>
            </a:r>
            <a:r>
              <a:rPr lang="en-US" dirty="0"/>
              <a:t>  11-9-13</a:t>
            </a:r>
            <a:endParaRPr dirty="0"/>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a:t>10</a:t>
            </a:fld>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p:txBody>
          <a:bodyPr/>
          <a:lstStyle/>
          <a:p>
            <a:r>
              <a:rPr lang="en-US" sz="1800" dirty="0">
                <a:solidFill>
                  <a:srgbClr val="000000"/>
                </a:solidFill>
                <a:latin typeface="Georgia" panose="02040502050405020303" pitchFamily="18" charset="0"/>
              </a:rPr>
              <a:t>Subsections </a:t>
            </a:r>
            <a:r>
              <a:rPr lang="en-US" sz="1800" b="1" i="0" dirty="0">
                <a:solidFill>
                  <a:srgbClr val="000000"/>
                </a:solidFill>
                <a:effectLst/>
                <a:latin typeface="Georgia" panose="02040502050405020303" pitchFamily="18" charset="0"/>
              </a:rPr>
              <a:t>§ 11-9-13.1.</a:t>
            </a:r>
            <a:r>
              <a:rPr lang="en-US" sz="1800" i="0" dirty="0">
                <a:solidFill>
                  <a:srgbClr val="000000"/>
                </a:solidFill>
                <a:effectLst/>
                <a:latin typeface="Georgia" panose="02040502050405020303" pitchFamily="18" charset="0"/>
              </a:rPr>
              <a:t> through </a:t>
            </a:r>
            <a:r>
              <a:rPr lang="en-US" sz="1800" dirty="0">
                <a:solidFill>
                  <a:srgbClr val="000000"/>
                </a:solidFill>
                <a:latin typeface="Georgia" panose="02040502050405020303" pitchFamily="18" charset="0"/>
              </a:rPr>
              <a:t> </a:t>
            </a:r>
            <a:r>
              <a:rPr lang="en-US" sz="1800" b="1" i="0" dirty="0">
                <a:solidFill>
                  <a:srgbClr val="000000"/>
                </a:solidFill>
                <a:effectLst/>
                <a:latin typeface="Georgia" panose="02040502050405020303" pitchFamily="18" charset="0"/>
              </a:rPr>
              <a:t>§ 11-9-13.20.</a:t>
            </a:r>
            <a:r>
              <a:rPr lang="en-US" sz="1800" i="0" dirty="0">
                <a:solidFill>
                  <a:srgbClr val="000000"/>
                </a:solidFill>
                <a:effectLst/>
                <a:latin typeface="Georgia" panose="02040502050405020303" pitchFamily="18" charset="0"/>
              </a:rPr>
              <a:t> include information on the detailed prohibitions and requirements of legal tobacco product sales. Some components include:</a:t>
            </a:r>
          </a:p>
          <a:p>
            <a:pPr lvl="1"/>
            <a:r>
              <a:rPr lang="en-US" dirty="0">
                <a:solidFill>
                  <a:srgbClr val="000000"/>
                </a:solidFill>
                <a:latin typeface="Georgia" panose="02040502050405020303" pitchFamily="18" charset="0"/>
                <a:hlinkClick r:id="rId5"/>
              </a:rPr>
              <a:t>Vending Machines</a:t>
            </a:r>
            <a:endParaRPr lang="en-US" dirty="0">
              <a:solidFill>
                <a:srgbClr val="000000"/>
              </a:solidFill>
              <a:latin typeface="Georgia" panose="02040502050405020303" pitchFamily="18" charset="0"/>
            </a:endParaRPr>
          </a:p>
          <a:p>
            <a:pPr lvl="1"/>
            <a:r>
              <a:rPr lang="en-US" b="1" dirty="0">
                <a:solidFill>
                  <a:srgbClr val="000000"/>
                </a:solidFill>
                <a:latin typeface="Georgia" panose="02040502050405020303" pitchFamily="18" charset="0"/>
              </a:rPr>
              <a:t>Signage</a:t>
            </a:r>
            <a:r>
              <a:rPr lang="en-US" dirty="0">
                <a:solidFill>
                  <a:srgbClr val="000000"/>
                </a:solidFill>
                <a:latin typeface="Georgia" panose="02040502050405020303" pitchFamily="18" charset="0"/>
              </a:rPr>
              <a:t> – RI law requires signs regarding, 1. </a:t>
            </a:r>
            <a:r>
              <a:rPr lang="en-US" dirty="0">
                <a:solidFill>
                  <a:srgbClr val="000000"/>
                </a:solidFill>
                <a:latin typeface="Georgia" panose="02040502050405020303" pitchFamily="18" charset="0"/>
                <a:hlinkClick r:id="rId6"/>
              </a:rPr>
              <a:t>legal age and identification requirements</a:t>
            </a:r>
            <a:r>
              <a:rPr lang="en-US" dirty="0">
                <a:solidFill>
                  <a:srgbClr val="000000"/>
                </a:solidFill>
                <a:latin typeface="Georgia" panose="02040502050405020303" pitchFamily="18" charset="0"/>
              </a:rPr>
              <a:t>, and, 2. </a:t>
            </a:r>
            <a:r>
              <a:rPr lang="en-US" dirty="0">
                <a:solidFill>
                  <a:srgbClr val="000000"/>
                </a:solidFill>
                <a:latin typeface="Georgia" panose="02040502050405020303" pitchFamily="18" charset="0"/>
                <a:hlinkClick r:id="rId7"/>
              </a:rPr>
              <a:t>the health effects of tobacco </a:t>
            </a:r>
            <a:r>
              <a:rPr lang="en-US" dirty="0">
                <a:solidFill>
                  <a:srgbClr val="000000"/>
                </a:solidFill>
                <a:latin typeface="Georgia" panose="02040502050405020303" pitchFamily="18" charset="0"/>
              </a:rPr>
              <a:t>to be displayed prominently for public view, as does </a:t>
            </a:r>
            <a:r>
              <a:rPr lang="en-US" dirty="0">
                <a:solidFill>
                  <a:srgbClr val="000000"/>
                </a:solidFill>
                <a:latin typeface="Georgia" panose="02040502050405020303" pitchFamily="18" charset="0"/>
                <a:hlinkClick r:id="rId8"/>
              </a:rPr>
              <a:t>Federal law.</a:t>
            </a:r>
            <a:endParaRPr lang="en-US" i="0" dirty="0">
              <a:solidFill>
                <a:srgbClr val="000000"/>
              </a:solidFill>
              <a:effectLst/>
              <a:latin typeface="Georgia" panose="02040502050405020303" pitchFamily="18" charset="0"/>
            </a:endParaRPr>
          </a:p>
          <a:p>
            <a:pPr lvl="1"/>
            <a:r>
              <a:rPr lang="en-US" dirty="0">
                <a:solidFill>
                  <a:srgbClr val="000000"/>
                </a:solidFill>
                <a:latin typeface="Georgia" panose="02040502050405020303" pitchFamily="18" charset="0"/>
              </a:rPr>
              <a:t>Packaging – all products must be in the </a:t>
            </a:r>
            <a:r>
              <a:rPr lang="en-US" dirty="0">
                <a:solidFill>
                  <a:srgbClr val="000000"/>
                </a:solidFill>
                <a:latin typeface="Georgia" panose="02040502050405020303" pitchFamily="18" charset="0"/>
                <a:hlinkClick r:id="rId9"/>
              </a:rPr>
              <a:t>manufacturers </a:t>
            </a:r>
            <a:r>
              <a:rPr lang="en-US" b="1" dirty="0">
                <a:solidFill>
                  <a:srgbClr val="000000"/>
                </a:solidFill>
                <a:latin typeface="Georgia" panose="02040502050405020303" pitchFamily="18" charset="0"/>
                <a:hlinkClick r:id="rId9"/>
              </a:rPr>
              <a:t>original</a:t>
            </a:r>
            <a:r>
              <a:rPr lang="en-US" dirty="0">
                <a:solidFill>
                  <a:srgbClr val="000000"/>
                </a:solidFill>
                <a:latin typeface="Georgia" panose="02040502050405020303" pitchFamily="18" charset="0"/>
                <a:hlinkClick r:id="rId9"/>
              </a:rPr>
              <a:t> packaging</a:t>
            </a:r>
            <a:r>
              <a:rPr lang="en-US" dirty="0">
                <a:solidFill>
                  <a:srgbClr val="000000"/>
                </a:solidFill>
                <a:latin typeface="Georgia" panose="02040502050405020303" pitchFamily="18" charset="0"/>
              </a:rPr>
              <a:t>, it is against the law to sell loosie cigarettes or any other unpackaged product, </a:t>
            </a:r>
            <a:r>
              <a:rPr lang="en-US" dirty="0">
                <a:solidFill>
                  <a:srgbClr val="000000"/>
                </a:solidFill>
                <a:latin typeface="Georgia" panose="02040502050405020303" pitchFamily="18" charset="0"/>
                <a:hlinkClick r:id="rId10"/>
              </a:rPr>
              <a:t>any ENDS liquid must </a:t>
            </a:r>
            <a:r>
              <a:rPr lang="en-US" dirty="0">
                <a:solidFill>
                  <a:srgbClr val="000000"/>
                </a:solidFill>
                <a:latin typeface="Georgia" panose="02040502050405020303" pitchFamily="18" charset="0"/>
              </a:rPr>
              <a:t>be in </a:t>
            </a:r>
            <a:r>
              <a:rPr lang="en-US" b="1" dirty="0">
                <a:solidFill>
                  <a:srgbClr val="000000"/>
                </a:solidFill>
                <a:latin typeface="Georgia" panose="02040502050405020303" pitchFamily="18" charset="0"/>
              </a:rPr>
              <a:t>child-resistant packaging</a:t>
            </a:r>
            <a:r>
              <a:rPr lang="en-US" dirty="0">
                <a:solidFill>
                  <a:srgbClr val="000000"/>
                </a:solidFill>
                <a:latin typeface="Georgia" panose="02040502050405020303" pitchFamily="18" charset="0"/>
              </a:rPr>
              <a:t>, meeting applicable child-resistant effectiveness standards</a:t>
            </a:r>
          </a:p>
          <a:p>
            <a:pPr lvl="1"/>
            <a:r>
              <a:rPr lang="en-US" i="0" dirty="0">
                <a:solidFill>
                  <a:srgbClr val="000000"/>
                </a:solidFill>
                <a:effectLst/>
                <a:latin typeface="Georgia" panose="02040502050405020303" pitchFamily="18" charset="0"/>
                <a:hlinkClick r:id="rId11"/>
              </a:rPr>
              <a:t>Discounts, coupons, </a:t>
            </a:r>
            <a:r>
              <a:rPr lang="en-US" dirty="0">
                <a:solidFill>
                  <a:srgbClr val="000000"/>
                </a:solidFill>
                <a:latin typeface="Georgia" panose="02040502050405020303" pitchFamily="18" charset="0"/>
                <a:hlinkClick r:id="rId11"/>
              </a:rPr>
              <a:t>vouchers </a:t>
            </a:r>
            <a:r>
              <a:rPr lang="en-US" dirty="0">
                <a:solidFill>
                  <a:srgbClr val="000000"/>
                </a:solidFill>
                <a:latin typeface="Georgia" panose="02040502050405020303" pitchFamily="18" charset="0"/>
              </a:rPr>
              <a:t>or free products are prohibited – </a:t>
            </a:r>
            <a:r>
              <a:rPr lang="en-US" b="1" dirty="0">
                <a:solidFill>
                  <a:srgbClr val="000000"/>
                </a:solidFill>
                <a:latin typeface="Georgia" panose="02040502050405020303" pitchFamily="18" charset="0"/>
              </a:rPr>
              <a:t>separate and additional fines apply for any violation</a:t>
            </a:r>
          </a:p>
          <a:p>
            <a:pPr lvl="1"/>
            <a:r>
              <a:rPr lang="en-US" i="0" dirty="0">
                <a:solidFill>
                  <a:srgbClr val="000000"/>
                </a:solidFill>
                <a:effectLst/>
                <a:latin typeface="Georgia" panose="02040502050405020303" pitchFamily="18" charset="0"/>
                <a:hlinkClick r:id="rId12"/>
              </a:rPr>
              <a:t>Operating without a deal</a:t>
            </a:r>
            <a:r>
              <a:rPr lang="en-US" dirty="0">
                <a:solidFill>
                  <a:srgbClr val="000000"/>
                </a:solidFill>
                <a:latin typeface="Georgia" panose="02040502050405020303" pitchFamily="18" charset="0"/>
                <a:hlinkClick r:id="rId12"/>
              </a:rPr>
              <a:t>er license </a:t>
            </a:r>
            <a:r>
              <a:rPr lang="en-US" dirty="0">
                <a:solidFill>
                  <a:srgbClr val="000000"/>
                </a:solidFill>
                <a:latin typeface="Georgia" panose="02040502050405020303" pitchFamily="18" charset="0"/>
              </a:rPr>
              <a:t>– subject to $10,000 fine</a:t>
            </a:r>
          </a:p>
          <a:p>
            <a:pPr marL="457200" lvl="1" indent="0">
              <a:buNone/>
            </a:pPr>
            <a:endParaRPr lang="en-US" sz="1200" dirty="0"/>
          </a:p>
        </p:txBody>
      </p:sp>
      <p:pic>
        <p:nvPicPr>
          <p:cNvPr id="2" name="Slide 10">
            <a:hlinkClick r:id="" action="ppaction://media"/>
            <a:extLst>
              <a:ext uri="{FF2B5EF4-FFF2-40B4-BE49-F238E27FC236}">
                <a16:creationId xmlns:a16="http://schemas.microsoft.com/office/drawing/2014/main" id="{474B042D-FF49-5652-EEC0-56DDAAA4951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01310408"/>
      </p:ext>
    </p:extLst>
  </p:cSld>
  <p:clrMapOvr>
    <a:masterClrMapping/>
  </p:clrMapOvr>
  <mc:AlternateContent xmlns:mc="http://schemas.openxmlformats.org/markup-compatibility/2006">
    <mc:Choice xmlns:p14="http://schemas.microsoft.com/office/powerpoint/2010/main" Requires="p14">
      <p:transition spd="slow" p14:dur="2000" advTm="56401"/>
    </mc:Choice>
    <mc:Fallback>
      <p:transition spd="slow" advTm="56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3943-2A9F-E8AF-F8F1-7BCB24233C73}"/>
              </a:ext>
            </a:extLst>
          </p:cNvPr>
          <p:cNvSpPr>
            <a:spLocks noGrp="1"/>
          </p:cNvSpPr>
          <p:nvPr>
            <p:ph type="title"/>
          </p:nvPr>
        </p:nvSpPr>
        <p:spPr/>
        <p:txBody>
          <a:bodyPr/>
          <a:lstStyle/>
          <a:p>
            <a:r>
              <a:rPr lang="en-US" dirty="0"/>
              <a:t>Defining a Tobacco Product</a:t>
            </a:r>
          </a:p>
        </p:txBody>
      </p:sp>
      <p:sp>
        <p:nvSpPr>
          <p:cNvPr id="3" name="Content Placeholder 2">
            <a:extLst>
              <a:ext uri="{FF2B5EF4-FFF2-40B4-BE49-F238E27FC236}">
                <a16:creationId xmlns:a16="http://schemas.microsoft.com/office/drawing/2014/main" id="{892F1813-DBF9-C41E-D2FA-568F882286B2}"/>
              </a:ext>
            </a:extLst>
          </p:cNvPr>
          <p:cNvSpPr>
            <a:spLocks noGrp="1"/>
          </p:cNvSpPr>
          <p:nvPr>
            <p:ph idx="1"/>
          </p:nvPr>
        </p:nvSpPr>
        <p:spPr>
          <a:xfrm>
            <a:off x="609600" y="1498894"/>
            <a:ext cx="11582400" cy="4692289"/>
          </a:xfrm>
        </p:spPr>
        <p:txBody>
          <a:bodyPr/>
          <a:lstStyle/>
          <a:p>
            <a:r>
              <a:rPr lang="en-US" dirty="0">
                <a:solidFill>
                  <a:schemeClr val="tx1"/>
                </a:solidFill>
                <a:latin typeface="Georgia" panose="02040502050405020303" pitchFamily="18" charset="0"/>
              </a:rPr>
              <a:t>Any product containing, made of, or derived from tobacco or nicotine including:</a:t>
            </a:r>
          </a:p>
          <a:p>
            <a:pPr marL="685800" lvl="2"/>
            <a:r>
              <a:rPr lang="en-US" sz="1800" dirty="0">
                <a:solidFill>
                  <a:schemeClr val="tx1"/>
                </a:solidFill>
                <a:latin typeface="Georgia" panose="02040502050405020303" pitchFamily="18" charset="0"/>
              </a:rPr>
              <a:t>Cigarettes and bidi cigarettes – including rolling papers</a:t>
            </a:r>
          </a:p>
          <a:p>
            <a:pPr marL="685800" lvl="2"/>
            <a:r>
              <a:rPr lang="en-US" sz="1800" dirty="0">
                <a:solidFill>
                  <a:schemeClr val="tx1"/>
                </a:solidFill>
                <a:latin typeface="Georgia" panose="02040502050405020303" pitchFamily="18" charset="0"/>
              </a:rPr>
              <a:t>Cigars or little cigars (cigarillos) including:</a:t>
            </a:r>
          </a:p>
          <a:p>
            <a:pPr marL="685800" lvl="3"/>
            <a:r>
              <a:rPr lang="en-US" sz="1800" dirty="0">
                <a:solidFill>
                  <a:schemeClr val="tx1"/>
                </a:solidFill>
                <a:latin typeface="Georgia" panose="02040502050405020303" pitchFamily="18" charset="0"/>
              </a:rPr>
              <a:t>Any roll, made wholly or in part of tobacco regardless of size, shape or if there are any additive ingredients</a:t>
            </a:r>
          </a:p>
          <a:p>
            <a:pPr marL="228600" lvl="1"/>
            <a:r>
              <a:rPr lang="en-US" sz="2000" dirty="0">
                <a:solidFill>
                  <a:schemeClr val="tx1"/>
                </a:solidFill>
                <a:latin typeface="Georgia" panose="02040502050405020303" pitchFamily="18" charset="0"/>
              </a:rPr>
              <a:t>Spitting tobacco, which includes:</a:t>
            </a:r>
          </a:p>
          <a:p>
            <a:pPr marL="685800" lvl="3"/>
            <a:r>
              <a:rPr lang="en-US" sz="1800" dirty="0">
                <a:solidFill>
                  <a:schemeClr val="tx1"/>
                </a:solidFill>
                <a:latin typeface="Georgia" panose="02040502050405020303" pitchFamily="18" charset="0"/>
              </a:rPr>
              <a:t>Snuff, powdered tobacco, chewing tobacco, dipping tobacco, pouch tobacco, or smokeless tobacco</a:t>
            </a:r>
          </a:p>
          <a:p>
            <a:pPr marL="228600" lvl="1"/>
            <a:r>
              <a:rPr lang="en-US" sz="2000" dirty="0">
                <a:solidFill>
                  <a:schemeClr val="tx1"/>
                </a:solidFill>
                <a:latin typeface="Georgia" panose="02040502050405020303" pitchFamily="18" charset="0"/>
              </a:rPr>
              <a:t>Electronic nicotine-delivery system (ENDS) including:</a:t>
            </a:r>
          </a:p>
          <a:p>
            <a:pPr marL="685800" lvl="3"/>
            <a:r>
              <a:rPr lang="en-US" sz="1800" dirty="0">
                <a:solidFill>
                  <a:schemeClr val="tx1"/>
                </a:solidFill>
                <a:latin typeface="Georgia" panose="02040502050405020303" pitchFamily="18" charset="0"/>
              </a:rPr>
              <a:t>Electronic cigarette, electronic cigar, electronic cigarillo, electronic little cigars, electronic pipe, or electronic hookah, heat not burn products, e-liquids, e-liquid products, or any related device and any cartridge or other component of such a device</a:t>
            </a:r>
          </a:p>
          <a:p>
            <a:pPr marL="685800" lvl="3"/>
            <a:r>
              <a:rPr lang="en-US" sz="1800" dirty="0">
                <a:solidFill>
                  <a:schemeClr val="tx1"/>
                </a:solidFill>
                <a:latin typeface="Georgia" panose="02040502050405020303" pitchFamily="18" charset="0"/>
              </a:rPr>
              <a:t>Parts such as batteries, blanks, cartridges, chargers, closed pod systems, dab pens, disposables, mods, open/refillable systems or devices, pods, skins, kits, tanks, vape juice, or any other part of an ENDS device</a:t>
            </a:r>
          </a:p>
          <a:p>
            <a:pPr lvl="1"/>
            <a:endParaRPr lang="en-US" dirty="0"/>
          </a:p>
        </p:txBody>
      </p:sp>
      <p:sp>
        <p:nvSpPr>
          <p:cNvPr id="4" name="Slide Number Placeholder 3">
            <a:extLst>
              <a:ext uri="{FF2B5EF4-FFF2-40B4-BE49-F238E27FC236}">
                <a16:creationId xmlns:a16="http://schemas.microsoft.com/office/drawing/2014/main" id="{28FC2CC4-D89E-066F-C3FD-9ECCAA4CCF1F}"/>
              </a:ext>
            </a:extLst>
          </p:cNvPr>
          <p:cNvSpPr>
            <a:spLocks noGrp="1"/>
          </p:cNvSpPr>
          <p:nvPr>
            <p:ph type="sldNum" sz="quarter" idx="12"/>
          </p:nvPr>
        </p:nvSpPr>
        <p:spPr/>
        <p:txBody>
          <a:bodyPr/>
          <a:lstStyle/>
          <a:p>
            <a:fld id="{D175ED33-C16D-4633-B860-907CD16A9464}" type="slidenum">
              <a:rPr lang="en-US" smtClean="0"/>
              <a:t>11</a:t>
            </a:fld>
            <a:endParaRPr lang="en-US"/>
          </a:p>
        </p:txBody>
      </p:sp>
      <p:pic>
        <p:nvPicPr>
          <p:cNvPr id="5" name="Slide 11">
            <a:hlinkClick r:id="" action="ppaction://media"/>
            <a:extLst>
              <a:ext uri="{FF2B5EF4-FFF2-40B4-BE49-F238E27FC236}">
                <a16:creationId xmlns:a16="http://schemas.microsoft.com/office/drawing/2014/main" id="{769B7D97-0AD3-2AB8-4BAF-6EB96C41FA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52104815"/>
      </p:ext>
    </p:extLst>
  </p:cSld>
  <p:clrMapOvr>
    <a:masterClrMapping/>
  </p:clrMapOvr>
  <mc:AlternateContent xmlns:mc="http://schemas.openxmlformats.org/markup-compatibility/2006">
    <mc:Choice xmlns:p14="http://schemas.microsoft.com/office/powerpoint/2010/main" Requires="p14">
      <p:transition spd="slow" p14:dur="2000" advTm="110712"/>
    </mc:Choice>
    <mc:Fallback>
      <p:transition spd="slow" advTm="110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spice, food&#10;&#10;Description automatically generated">
            <a:extLst>
              <a:ext uri="{FF2B5EF4-FFF2-40B4-BE49-F238E27FC236}">
                <a16:creationId xmlns:a16="http://schemas.microsoft.com/office/drawing/2014/main" id="{D6EFE361-6823-A0FA-D215-6EE0887D9259}"/>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9222" r="9222"/>
          <a:stretch>
            <a:fillRect/>
          </a:stretch>
        </p:blipFill>
        <p:spPr/>
      </p:pic>
      <p:pic>
        <p:nvPicPr>
          <p:cNvPr id="18" name="Picture Placeholder 17" descr="Logo&#10;&#10;Description automatically generated">
            <a:extLst>
              <a:ext uri="{FF2B5EF4-FFF2-40B4-BE49-F238E27FC236}">
                <a16:creationId xmlns:a16="http://schemas.microsoft.com/office/drawing/2014/main" id="{59591CE3-C2AA-9A7A-EB70-37143689731E}"/>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rcRect t="12379" b="12379"/>
          <a:stretch>
            <a:fillRect/>
          </a:stretch>
        </p:blipFill>
        <p:spPr/>
      </p:pic>
      <p:pic>
        <p:nvPicPr>
          <p:cNvPr id="12" name="Picture Placeholder 11" descr="A picture containing logo&#10;&#10;Description automatically generated">
            <a:extLst>
              <a:ext uri="{FF2B5EF4-FFF2-40B4-BE49-F238E27FC236}">
                <a16:creationId xmlns:a16="http://schemas.microsoft.com/office/drawing/2014/main" id="{FD9F1CEB-9B92-D757-5161-A1C3C4BD19E8}"/>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9668" b="19668"/>
          <a:stretch>
            <a:fillRect/>
          </a:stretch>
        </p:blipFill>
        <p:spPr>
          <a:xfrm>
            <a:off x="8229600" y="3200399"/>
            <a:ext cx="3657600" cy="2590799"/>
          </a:xfrm>
        </p:spPr>
      </p:pic>
      <p:sp>
        <p:nvSpPr>
          <p:cNvPr id="4" name="Slide Number Placeholder 3">
            <a:extLst>
              <a:ext uri="{FF2B5EF4-FFF2-40B4-BE49-F238E27FC236}">
                <a16:creationId xmlns:a16="http://schemas.microsoft.com/office/drawing/2014/main" id="{4D621D59-12C5-5F4C-9E34-C1FF1314F0BF}"/>
              </a:ext>
            </a:extLst>
          </p:cNvPr>
          <p:cNvSpPr>
            <a:spLocks noGrp="1"/>
          </p:cNvSpPr>
          <p:nvPr>
            <p:ph type="sldNum" sz="quarter" idx="12"/>
          </p:nvPr>
        </p:nvSpPr>
        <p:spPr/>
        <p:txBody>
          <a:bodyPr/>
          <a:lstStyle/>
          <a:p>
            <a:fld id="{D175ED33-C16D-4633-B860-907CD16A9464}" type="slidenum">
              <a:rPr lang="en-US" smtClean="0"/>
              <a:t>12</a:t>
            </a:fld>
            <a:endParaRPr lang="en-US"/>
          </a:p>
        </p:txBody>
      </p:sp>
      <p:pic>
        <p:nvPicPr>
          <p:cNvPr id="16" name="Picture Placeholder 15" descr="A picture containing graphical user interface&#10;&#10;Description automatically generated">
            <a:extLst>
              <a:ext uri="{FF2B5EF4-FFF2-40B4-BE49-F238E27FC236}">
                <a16:creationId xmlns:a16="http://schemas.microsoft.com/office/drawing/2014/main" id="{CD45FE54-628F-D1E8-8AAA-01BFAD4D389D}"/>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t="11765" b="11765"/>
          <a:stretch>
            <a:fillRect/>
          </a:stretch>
        </p:blipFill>
        <p:spPr/>
      </p:pic>
      <p:pic>
        <p:nvPicPr>
          <p:cNvPr id="20" name="Picture Placeholder 19" descr="A picture containing spice, food&#10;&#10;Description automatically generated">
            <a:extLst>
              <a:ext uri="{FF2B5EF4-FFF2-40B4-BE49-F238E27FC236}">
                <a16:creationId xmlns:a16="http://schemas.microsoft.com/office/drawing/2014/main" id="{8D19F52E-AA37-E282-F487-6E8BA5365A96}"/>
              </a:ext>
            </a:extLst>
          </p:cNvPr>
          <p:cNvPicPr>
            <a:picLocks noGrp="1" noChangeAspect="1"/>
          </p:cNvPicPr>
          <p:nvPr>
            <p:ph type="pic" sz="quarter" idx="19"/>
          </p:nvPr>
        </p:nvPicPr>
        <p:blipFill>
          <a:blip r:embed="rId8">
            <a:extLst>
              <a:ext uri="{28A0092B-C50C-407E-A947-70E740481C1C}">
                <a14:useLocalDpi xmlns:a14="http://schemas.microsoft.com/office/drawing/2010/main" val="0"/>
              </a:ext>
            </a:extLst>
          </a:blip>
          <a:srcRect l="2739" r="2739"/>
          <a:stretch>
            <a:fillRect/>
          </a:stretch>
        </p:blipFill>
        <p:spPr/>
      </p:pic>
      <p:sp>
        <p:nvSpPr>
          <p:cNvPr id="21" name="TextBox 20">
            <a:extLst>
              <a:ext uri="{FF2B5EF4-FFF2-40B4-BE49-F238E27FC236}">
                <a16:creationId xmlns:a16="http://schemas.microsoft.com/office/drawing/2014/main" id="{A57CD3DA-29F3-B969-B614-325EE3F4D277}"/>
              </a:ext>
            </a:extLst>
          </p:cNvPr>
          <p:cNvSpPr txBox="1"/>
          <p:nvPr/>
        </p:nvSpPr>
        <p:spPr>
          <a:xfrm>
            <a:off x="304800" y="1233495"/>
            <a:ext cx="3314700" cy="814197"/>
          </a:xfrm>
          <a:prstGeom prst="rect">
            <a:avLst/>
          </a:prstGeom>
          <a:noFill/>
        </p:spPr>
        <p:txBody>
          <a:bodyPr wrap="square" rtlCol="0">
            <a:spAutoFit/>
          </a:bodyPr>
          <a:lstStyle/>
          <a:p>
            <a:pPr algn="l">
              <a:lnSpc>
                <a:spcPct val="123000"/>
              </a:lnSpc>
              <a:spcBef>
                <a:spcPts val="600"/>
              </a:spcBef>
              <a:spcAft>
                <a:spcPts val="600"/>
              </a:spcAft>
            </a:pPr>
            <a:r>
              <a:rPr lang="en-US" sz="2000" dirty="0">
                <a:latin typeface="Georgia" panose="02040502050405020303" pitchFamily="18" charset="0"/>
              </a:rPr>
              <a:t>Common non-cigarette tobacco products</a:t>
            </a:r>
          </a:p>
        </p:txBody>
      </p:sp>
      <p:pic>
        <p:nvPicPr>
          <p:cNvPr id="2" name="Slide 12">
            <a:hlinkClick r:id="" action="ppaction://media"/>
            <a:extLst>
              <a:ext uri="{FF2B5EF4-FFF2-40B4-BE49-F238E27FC236}">
                <a16:creationId xmlns:a16="http://schemas.microsoft.com/office/drawing/2014/main" id="{103F24A3-E542-677F-9C1D-1A46336D9AC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52201306"/>
      </p:ext>
    </p:extLst>
  </p:cSld>
  <p:clrMapOvr>
    <a:masterClrMapping/>
  </p:clrMapOvr>
  <mc:AlternateContent xmlns:mc="http://schemas.openxmlformats.org/markup-compatibility/2006">
    <mc:Choice xmlns:p14="http://schemas.microsoft.com/office/powerpoint/2010/main" Requires="p14">
      <p:transition spd="slow" p14:dur="2000" advTm="6339"/>
    </mc:Choice>
    <mc:Fallback>
      <p:transition spd="slow" advTm="6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93508-79C4-0A83-89ED-F5025E9EC578}"/>
              </a:ext>
            </a:extLst>
          </p:cNvPr>
          <p:cNvSpPr>
            <a:spLocks noGrp="1"/>
          </p:cNvSpPr>
          <p:nvPr>
            <p:ph type="title"/>
          </p:nvPr>
        </p:nvSpPr>
        <p:spPr/>
        <p:txBody>
          <a:bodyPr/>
          <a:lstStyle/>
          <a:p>
            <a:r>
              <a:rPr lang="en-US" dirty="0"/>
              <a:t>Fines and Penalties</a:t>
            </a:r>
          </a:p>
        </p:txBody>
      </p:sp>
      <p:sp>
        <p:nvSpPr>
          <p:cNvPr id="3" name="Content Placeholder 2">
            <a:extLst>
              <a:ext uri="{FF2B5EF4-FFF2-40B4-BE49-F238E27FC236}">
                <a16:creationId xmlns:a16="http://schemas.microsoft.com/office/drawing/2014/main" id="{EA2C0987-C654-8766-08FA-955EEBB33E84}"/>
              </a:ext>
            </a:extLst>
          </p:cNvPr>
          <p:cNvSpPr>
            <a:spLocks noGrp="1"/>
          </p:cNvSpPr>
          <p:nvPr>
            <p:ph idx="1"/>
          </p:nvPr>
        </p:nvSpPr>
        <p:spPr>
          <a:xfrm>
            <a:off x="838200" y="1569856"/>
            <a:ext cx="10515600" cy="4550366"/>
          </a:xfrm>
        </p:spPr>
        <p:txBody>
          <a:bodyPr/>
          <a:lstStyle/>
          <a:p>
            <a:r>
              <a:rPr lang="en-US" dirty="0">
                <a:solidFill>
                  <a:schemeClr val="tx1"/>
                </a:solidFill>
                <a:latin typeface="Georgia" panose="02040502050405020303" pitchFamily="18" charset="0"/>
              </a:rPr>
              <a:t>Rhode Island law requires compliance checks for retailers. Violators are issued citations and are required to pay applicable fines and penalties and/or appear in court. Multiple citations can result in suspension of retail license.</a:t>
            </a:r>
          </a:p>
          <a:p>
            <a:r>
              <a:rPr lang="en-US" dirty="0">
                <a:solidFill>
                  <a:schemeClr val="tx1"/>
                </a:solidFill>
                <a:latin typeface="Georgia" panose="02040502050405020303" pitchFamily="18" charset="0"/>
              </a:rPr>
              <a:t>More information about Rhode Island State fines and penalties can be found in subsection </a:t>
            </a:r>
            <a:r>
              <a:rPr lang="en-US" b="1" i="0" dirty="0">
                <a:solidFill>
                  <a:schemeClr val="tx1"/>
                </a:solidFill>
                <a:effectLst/>
                <a:latin typeface="Times New Roman" panose="02020603050405020304" pitchFamily="18" charset="0"/>
                <a:hlinkClick r:id="rId6">
                  <a:extLst>
                    <a:ext uri="{A12FA001-AC4F-418D-AE19-62706E023703}">
                      <ahyp:hlinkClr xmlns:ahyp="http://schemas.microsoft.com/office/drawing/2018/hyperlinkcolor" val="tx"/>
                    </a:ext>
                  </a:extLst>
                </a:hlinkClick>
              </a:rPr>
              <a:t>§ 11-9-13.12.</a:t>
            </a:r>
            <a:r>
              <a:rPr lang="en-US" b="1" i="0" dirty="0">
                <a:solidFill>
                  <a:schemeClr val="tx1"/>
                </a:solidFill>
                <a:effectLst/>
                <a:latin typeface="Times New Roman" panose="02020603050405020304" pitchFamily="18" charset="0"/>
              </a:rPr>
              <a:t>, </a:t>
            </a:r>
            <a:r>
              <a:rPr lang="en-US" b="1" i="0" dirty="0">
                <a:solidFill>
                  <a:schemeClr val="tx1"/>
                </a:solidFill>
                <a:effectLst/>
                <a:latin typeface="Times New Roman" panose="02020603050405020304" pitchFamily="18" charset="0"/>
                <a:hlinkClick r:id="rId7">
                  <a:extLst>
                    <a:ext uri="{A12FA001-AC4F-418D-AE19-62706E023703}">
                      <ahyp:hlinkClr xmlns:ahyp="http://schemas.microsoft.com/office/drawing/2018/hyperlinkcolor" val="tx"/>
                    </a:ext>
                  </a:extLst>
                </a:hlinkClick>
              </a:rPr>
              <a:t>§ 11-9-13.13.</a:t>
            </a:r>
            <a:r>
              <a:rPr lang="en-US" b="1" i="0" dirty="0">
                <a:solidFill>
                  <a:schemeClr val="tx1"/>
                </a:solidFill>
                <a:effectLst/>
                <a:latin typeface="Times New Roman" panose="02020603050405020304" pitchFamily="18" charset="0"/>
              </a:rPr>
              <a:t>, </a:t>
            </a:r>
            <a:r>
              <a:rPr lang="en-US" i="0" dirty="0">
                <a:solidFill>
                  <a:schemeClr val="tx1"/>
                </a:solidFill>
                <a:effectLst/>
                <a:latin typeface="Georgia" panose="02040502050405020303" pitchFamily="18" charset="0"/>
              </a:rPr>
              <a:t>and</a:t>
            </a:r>
            <a:r>
              <a:rPr lang="en-US" b="1" i="0" dirty="0">
                <a:solidFill>
                  <a:schemeClr val="tx1"/>
                </a:solidFill>
                <a:effectLst/>
                <a:latin typeface="Times New Roman" panose="02020603050405020304" pitchFamily="18" charset="0"/>
              </a:rPr>
              <a:t> </a:t>
            </a:r>
            <a:r>
              <a:rPr lang="en-US" b="1" i="0" dirty="0">
                <a:solidFill>
                  <a:schemeClr val="tx1"/>
                </a:solidFill>
                <a:effectLst/>
                <a:latin typeface="Times New Roman" panose="02020603050405020304" pitchFamily="18" charset="0"/>
                <a:hlinkClick r:id="rId8">
                  <a:extLst>
                    <a:ext uri="{A12FA001-AC4F-418D-AE19-62706E023703}">
                      <ahyp:hlinkClr xmlns:ahyp="http://schemas.microsoft.com/office/drawing/2018/hyperlinkcolor" val="tx"/>
                    </a:ext>
                  </a:extLst>
                </a:hlinkClick>
              </a:rPr>
              <a:t>§ 11-9-13.15.</a:t>
            </a:r>
            <a:r>
              <a:rPr lang="en-US" b="1" i="0" dirty="0">
                <a:solidFill>
                  <a:schemeClr val="tx1"/>
                </a:solidFill>
                <a:effectLst/>
                <a:latin typeface="Times New Roman" panose="02020603050405020304" pitchFamily="18" charset="0"/>
              </a:rPr>
              <a:t> </a:t>
            </a:r>
            <a:r>
              <a:rPr lang="en-US" i="0" dirty="0">
                <a:solidFill>
                  <a:schemeClr val="tx1"/>
                </a:solidFill>
                <a:effectLst/>
                <a:latin typeface="Georgia" panose="02040502050405020303" pitchFamily="18" charset="0"/>
              </a:rPr>
              <a:t>of general law.</a:t>
            </a:r>
          </a:p>
          <a:p>
            <a:endParaRPr lang="en-US" dirty="0">
              <a:solidFill>
                <a:schemeClr val="tx1"/>
              </a:solidFill>
            </a:endParaRPr>
          </a:p>
        </p:txBody>
      </p:sp>
      <p:sp>
        <p:nvSpPr>
          <p:cNvPr id="4" name="Slide Number Placeholder 3">
            <a:extLst>
              <a:ext uri="{FF2B5EF4-FFF2-40B4-BE49-F238E27FC236}">
                <a16:creationId xmlns:a16="http://schemas.microsoft.com/office/drawing/2014/main" id="{6D52A560-31A3-5B80-E5C1-A73357FA4537}"/>
              </a:ext>
            </a:extLst>
          </p:cNvPr>
          <p:cNvSpPr>
            <a:spLocks noGrp="1"/>
          </p:cNvSpPr>
          <p:nvPr>
            <p:ph type="sldNum" sz="quarter" idx="12"/>
          </p:nvPr>
        </p:nvSpPr>
        <p:spPr/>
        <p:txBody>
          <a:bodyPr/>
          <a:lstStyle/>
          <a:p>
            <a:fld id="{D175ED33-C16D-4633-B860-907CD16A9464}" type="slidenum">
              <a:rPr lang="en-US" smtClean="0"/>
              <a:t>13</a:t>
            </a:fld>
            <a:endParaRPr lang="en-US"/>
          </a:p>
        </p:txBody>
      </p:sp>
      <p:pic>
        <p:nvPicPr>
          <p:cNvPr id="5" name="Slide 13">
            <a:hlinkClick r:id="" action="ppaction://media"/>
            <a:extLst>
              <a:ext uri="{FF2B5EF4-FFF2-40B4-BE49-F238E27FC236}">
                <a16:creationId xmlns:a16="http://schemas.microsoft.com/office/drawing/2014/main" id="{B96F5386-EB91-994D-178A-F1F1B3C043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72177195"/>
      </p:ext>
    </p:extLst>
  </p:cSld>
  <p:clrMapOvr>
    <a:masterClrMapping/>
  </p:clrMapOvr>
  <mc:AlternateContent xmlns:mc="http://schemas.openxmlformats.org/markup-compatibility/2006">
    <mc:Choice xmlns:p14="http://schemas.microsoft.com/office/powerpoint/2010/main" Requires="p14">
      <p:transition spd="slow" p14:dur="2000" advTm="42538"/>
    </mc:Choice>
    <mc:Fallback>
      <p:transition spd="slow" advTm="4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37466-C96B-6DFE-3816-97DC7035BBFD}"/>
              </a:ext>
            </a:extLst>
          </p:cNvPr>
          <p:cNvSpPr>
            <a:spLocks noGrp="1"/>
          </p:cNvSpPr>
          <p:nvPr>
            <p:ph type="title"/>
          </p:nvPr>
        </p:nvSpPr>
        <p:spPr/>
        <p:txBody>
          <a:bodyPr/>
          <a:lstStyle/>
          <a:p>
            <a:r>
              <a:rPr lang="en-US" dirty="0"/>
              <a:t>Federal Laws and FDA</a:t>
            </a:r>
          </a:p>
        </p:txBody>
      </p:sp>
      <p:sp>
        <p:nvSpPr>
          <p:cNvPr id="3" name="Content Placeholder 2">
            <a:extLst>
              <a:ext uri="{FF2B5EF4-FFF2-40B4-BE49-F238E27FC236}">
                <a16:creationId xmlns:a16="http://schemas.microsoft.com/office/drawing/2014/main" id="{F4D61A92-5CEC-6D6C-A5A0-995379D6BD57}"/>
              </a:ext>
            </a:extLst>
          </p:cNvPr>
          <p:cNvSpPr>
            <a:spLocks noGrp="1"/>
          </p:cNvSpPr>
          <p:nvPr>
            <p:ph idx="1"/>
          </p:nvPr>
        </p:nvSpPr>
        <p:spPr/>
        <p:txBody>
          <a:bodyPr/>
          <a:lstStyle/>
          <a:p>
            <a:r>
              <a:rPr lang="en-US" b="0" i="0" dirty="0">
                <a:solidFill>
                  <a:schemeClr val="tx1"/>
                </a:solidFill>
                <a:effectLst/>
                <a:latin typeface="Georgia" panose="02040502050405020303" pitchFamily="18" charset="0"/>
              </a:rPr>
              <a:t>Flavored tobacco products are banned </a:t>
            </a:r>
            <a:r>
              <a:rPr lang="en-US" dirty="0">
                <a:solidFill>
                  <a:schemeClr val="tx1"/>
                </a:solidFill>
                <a:latin typeface="Georgia" panose="02040502050405020303" pitchFamily="18" charset="0"/>
              </a:rPr>
              <a:t>according to Federal Law.</a:t>
            </a:r>
            <a:endParaRPr lang="en-US" b="0" i="0" dirty="0">
              <a:solidFill>
                <a:schemeClr val="tx1"/>
              </a:solidFill>
              <a:effectLst/>
              <a:latin typeface="Georgia" panose="02040502050405020303" pitchFamily="18" charset="0"/>
            </a:endParaRPr>
          </a:p>
          <a:p>
            <a:r>
              <a:rPr lang="en-US" b="0" i="0" dirty="0">
                <a:solidFill>
                  <a:schemeClr val="tx1"/>
                </a:solidFill>
                <a:effectLst/>
                <a:latin typeface="Georgia" panose="02040502050405020303" pitchFamily="18" charset="0"/>
              </a:rPr>
              <a:t>To protect the public and create a healthier future for all Americans, the Family Smoking Prevention and Tobacco Control Act </a:t>
            </a:r>
            <a:r>
              <a:rPr lang="en-US" b="0" i="0" dirty="0">
                <a:solidFill>
                  <a:schemeClr val="accent3">
                    <a:lumMod val="75000"/>
                  </a:schemeClr>
                </a:solidFill>
                <a:effectLst/>
                <a:latin typeface="Georgia" panose="02040502050405020303" pitchFamily="18" charset="0"/>
              </a:rPr>
              <a:t>(</a:t>
            </a:r>
            <a:r>
              <a:rPr lang="en-US" b="0" i="0" u="sng" dirty="0">
                <a:solidFill>
                  <a:schemeClr val="accent3">
                    <a:lumMod val="75000"/>
                  </a:schemeClr>
                </a:solidFill>
                <a:effectLst/>
                <a:latin typeface="Georgia" panose="02040502050405020303" pitchFamily="18" charset="0"/>
                <a:hlinkClick r:id="rId5">
                  <a:extLst>
                    <a:ext uri="{A12FA001-AC4F-418D-AE19-62706E023703}">
                      <ahyp:hlinkClr xmlns:ahyp="http://schemas.microsoft.com/office/drawing/2018/hyperlinkcolor" val="tx"/>
                    </a:ext>
                  </a:extLst>
                </a:hlinkClick>
              </a:rPr>
              <a:t>Tobacco Control Act</a:t>
            </a:r>
            <a:r>
              <a:rPr lang="en-US" b="0" i="0" dirty="0">
                <a:solidFill>
                  <a:schemeClr val="accent3">
                    <a:lumMod val="75000"/>
                  </a:schemeClr>
                </a:solidFill>
                <a:effectLst/>
                <a:latin typeface="Georgia" panose="02040502050405020303" pitchFamily="18" charset="0"/>
              </a:rPr>
              <a:t>), </a:t>
            </a:r>
            <a:r>
              <a:rPr lang="en-US" b="0" i="0" dirty="0">
                <a:solidFill>
                  <a:schemeClr val="tx1"/>
                </a:solidFill>
                <a:effectLst/>
                <a:latin typeface="Georgia" panose="02040502050405020303" pitchFamily="18" charset="0"/>
              </a:rPr>
              <a:t>signed into law on June 22, 2009, gives FDA authority to regulate the manufacture, distribution, and marketing of tobacco products.</a:t>
            </a:r>
          </a:p>
          <a:p>
            <a:r>
              <a:rPr lang="en-US" dirty="0">
                <a:solidFill>
                  <a:schemeClr val="tx1"/>
                </a:solidFill>
                <a:latin typeface="Georgia" panose="02040502050405020303" pitchFamily="18" charset="0"/>
              </a:rPr>
              <a:t>FDA also requires retail surveys for compliance. Officers of the FDA, working with local Police Departments conduct checks for underage sales and compliance with federal restrictions on product placement, among other things. More about the FDA rules and regulations on tobacco products </a:t>
            </a:r>
            <a:r>
              <a:rPr lang="en-US" dirty="0">
                <a:solidFill>
                  <a:schemeClr val="tx1"/>
                </a:solidFill>
                <a:latin typeface="Georgia" panose="02040502050405020303" pitchFamily="18" charset="0"/>
                <a:hlinkClick r:id="rId6"/>
              </a:rPr>
              <a:t>can be found here</a:t>
            </a:r>
            <a:r>
              <a:rPr lang="en-US" dirty="0">
                <a:solidFill>
                  <a:schemeClr val="tx1"/>
                </a:solidFill>
                <a:latin typeface="Georgia" panose="02040502050405020303" pitchFamily="18" charset="0"/>
              </a:rPr>
              <a:t>.</a:t>
            </a:r>
          </a:p>
          <a:p>
            <a:pPr marL="0" indent="0">
              <a:buNone/>
            </a:pPr>
            <a:endParaRPr lang="en-US" b="0" i="0" dirty="0">
              <a:solidFill>
                <a:srgbClr val="333333"/>
              </a:solidFill>
              <a:effectLst/>
              <a:latin typeface="Georgia" panose="02040502050405020303"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A10341EB-32CA-84A4-E197-BC96F3EB91AA}"/>
              </a:ext>
            </a:extLst>
          </p:cNvPr>
          <p:cNvSpPr>
            <a:spLocks noGrp="1"/>
          </p:cNvSpPr>
          <p:nvPr>
            <p:ph type="sldNum" sz="quarter" idx="12"/>
          </p:nvPr>
        </p:nvSpPr>
        <p:spPr/>
        <p:txBody>
          <a:bodyPr/>
          <a:lstStyle/>
          <a:p>
            <a:fld id="{D175ED33-C16D-4633-B860-907CD16A9464}" type="slidenum">
              <a:rPr lang="en-US" smtClean="0"/>
              <a:t>14</a:t>
            </a:fld>
            <a:endParaRPr lang="en-US"/>
          </a:p>
        </p:txBody>
      </p:sp>
      <p:pic>
        <p:nvPicPr>
          <p:cNvPr id="5" name="Slide 14">
            <a:hlinkClick r:id="" action="ppaction://media"/>
            <a:extLst>
              <a:ext uri="{FF2B5EF4-FFF2-40B4-BE49-F238E27FC236}">
                <a16:creationId xmlns:a16="http://schemas.microsoft.com/office/drawing/2014/main" id="{76929562-2449-E386-74D1-D326687909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63009930"/>
      </p:ext>
    </p:extLst>
  </p:cSld>
  <p:clrMapOvr>
    <a:masterClrMapping/>
  </p:clrMapOvr>
  <mc:AlternateContent xmlns:mc="http://schemas.openxmlformats.org/markup-compatibility/2006">
    <mc:Choice xmlns:p14="http://schemas.microsoft.com/office/powerpoint/2010/main" Requires="p14">
      <p:transition spd="slow" p14:dur="2000" advTm="26656"/>
    </mc:Choice>
    <mc:Fallback>
      <p:transition spd="slow" advTm="26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dirty="0"/>
              <a:t>FDA Links</a:t>
            </a:r>
            <a:endParaRPr dirty="0"/>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a:t>15</a:t>
            </a:fld>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p:txBody>
          <a:bodyPr/>
          <a:lstStyle/>
          <a:p>
            <a:pPr marR="0" lvl="0">
              <a:buSzPct val="100000"/>
            </a:pPr>
            <a:r>
              <a:rPr lang="en-US" sz="1800" dirty="0">
                <a:solidFill>
                  <a:srgbClr val="000000"/>
                </a:solidFill>
                <a:latin typeface="Georgia" panose="02040502050405020303" pitchFamily="18" charset="0"/>
                <a:hlinkClick r:id="rId5">
                  <a:extLst>
                    <a:ext uri="{A12FA001-AC4F-418D-AE19-62706E023703}">
                      <ahyp:hlinkClr xmlns:ahyp="http://schemas.microsoft.com/office/drawing/2018/hyperlinkcolor" val="tx"/>
                    </a:ext>
                  </a:extLst>
                </a:hlinkClick>
              </a:rPr>
              <a:t>Selling Tobacco Products in Retail Stores [fda.gov]</a:t>
            </a:r>
            <a:r>
              <a:rPr lang="en-US" sz="1800" dirty="0">
                <a:solidFill>
                  <a:srgbClr val="000000"/>
                </a:solidFill>
                <a:latin typeface="Georgia" panose="02040502050405020303" pitchFamily="18" charset="0"/>
              </a:rPr>
              <a:t> – A comprehensive summary of federal rules</a:t>
            </a:r>
          </a:p>
          <a:p>
            <a:pPr marR="0" lvl="0">
              <a:buSzPct val="100000"/>
            </a:pPr>
            <a:r>
              <a:rPr lang="en-US" sz="1800" dirty="0">
                <a:solidFill>
                  <a:srgbClr val="000000"/>
                </a:solidFill>
                <a:latin typeface="Georgia" panose="02040502050405020303" pitchFamily="18" charset="0"/>
                <a:hlinkClick r:id="rId6">
                  <a:extLst>
                    <a:ext uri="{A12FA001-AC4F-418D-AE19-62706E023703}">
                      <ahyp:hlinkClr xmlns:ahyp="http://schemas.microsoft.com/office/drawing/2018/hyperlinkcolor" val="tx"/>
                    </a:ext>
                  </a:extLst>
                </a:hlinkClick>
              </a:rPr>
              <a:t>Tobacco Retailer Training Programs [fda.gov]</a:t>
            </a:r>
            <a:r>
              <a:rPr lang="en-US" sz="1800" dirty="0">
                <a:solidFill>
                  <a:srgbClr val="000000"/>
                </a:solidFill>
                <a:latin typeface="Georgia" panose="02040502050405020303" pitchFamily="18" charset="0"/>
              </a:rPr>
              <a:t> – Guidance document to assist retailers with implementing training programs for employees to learn about and comply with the Federal laws, including regulations </a:t>
            </a:r>
          </a:p>
          <a:p>
            <a:pPr marR="0" lvl="0">
              <a:buSzPct val="100000"/>
            </a:pPr>
            <a:r>
              <a:rPr lang="en-US" sz="1800" dirty="0">
                <a:solidFill>
                  <a:srgbClr val="000000"/>
                </a:solidFill>
                <a:latin typeface="Georgia" panose="02040502050405020303" pitchFamily="18" charset="0"/>
                <a:hlinkClick r:id="rId7">
                  <a:extLst>
                    <a:ext uri="{A12FA001-AC4F-418D-AE19-62706E023703}">
                      <ahyp:hlinkClr xmlns:ahyp="http://schemas.microsoft.com/office/drawing/2018/hyperlinkcolor" val="tx"/>
                    </a:ext>
                  </a:extLst>
                </a:hlinkClick>
              </a:rPr>
              <a:t>“Tobacco 21” Resource Hub [fda.gov]</a:t>
            </a:r>
            <a:r>
              <a:rPr lang="en-US" sz="1800" dirty="0">
                <a:solidFill>
                  <a:srgbClr val="000000"/>
                </a:solidFill>
                <a:latin typeface="Georgia" panose="02040502050405020303" pitchFamily="18" charset="0"/>
              </a:rPr>
              <a:t> – A collection of information, commonly asked questions and other resources about the recent T21 legislation </a:t>
            </a:r>
          </a:p>
          <a:p>
            <a:pPr>
              <a:buSzPct val="100000"/>
            </a:pPr>
            <a:r>
              <a:rPr lang="en-US" sz="1800" dirty="0">
                <a:solidFill>
                  <a:srgbClr val="000000"/>
                </a:solidFill>
                <a:latin typeface="Georgia" panose="02040502050405020303" pitchFamily="18" charset="0"/>
              </a:rPr>
              <a:t>For more information and training tips visit </a:t>
            </a:r>
            <a:r>
              <a:rPr lang="en-US" sz="1800" dirty="0">
                <a:solidFill>
                  <a:srgbClr val="000000"/>
                </a:solidFill>
                <a:latin typeface="Georgia" panose="02040502050405020303" pitchFamily="18" charset="0"/>
                <a:hlinkClick r:id="rId8">
                  <a:extLst>
                    <a:ext uri="{A12FA001-AC4F-418D-AE19-62706E023703}">
                      <ahyp:hlinkClr xmlns:ahyp="http://schemas.microsoft.com/office/drawing/2018/hyperlinkcolor" val="tx"/>
                    </a:ext>
                  </a:extLst>
                </a:hlinkClick>
              </a:rPr>
              <a:t>https://www.fda.gov</a:t>
            </a:r>
            <a:r>
              <a:rPr lang="en-US" sz="1800" dirty="0">
                <a:solidFill>
                  <a:srgbClr val="000000"/>
                </a:solidFill>
                <a:latin typeface="Georgia" panose="02040502050405020303" pitchFamily="18" charset="0"/>
              </a:rPr>
              <a:t> and search for “retailer training and enforcement”</a:t>
            </a: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endParaRPr>
          </a:p>
          <a:p>
            <a:endParaRPr lang="en-US" dirty="0"/>
          </a:p>
        </p:txBody>
      </p:sp>
      <p:pic>
        <p:nvPicPr>
          <p:cNvPr id="2" name="Slide 15">
            <a:hlinkClick r:id="" action="ppaction://media"/>
            <a:extLst>
              <a:ext uri="{FF2B5EF4-FFF2-40B4-BE49-F238E27FC236}">
                <a16:creationId xmlns:a16="http://schemas.microsoft.com/office/drawing/2014/main" id="{B70D23E0-9358-E19D-8F9A-CFDA131FA4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58777696"/>
      </p:ext>
    </p:extLst>
  </p:cSld>
  <p:clrMapOvr>
    <a:masterClrMapping/>
  </p:clrMapOvr>
  <mc:AlternateContent xmlns:mc="http://schemas.openxmlformats.org/markup-compatibility/2006">
    <mc:Choice xmlns:p14="http://schemas.microsoft.com/office/powerpoint/2010/main" Requires="p14">
      <p:transition spd="slow" p14:dur="2000" advTm="5317"/>
    </mc:Choice>
    <mc:Fallback>
      <p:transition spd="slow" advTm="5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5BC5BD-93FF-3CBB-6AD6-F522DAB016FA}"/>
              </a:ext>
            </a:extLst>
          </p:cNvPr>
          <p:cNvSpPr>
            <a:spLocks noGrp="1"/>
          </p:cNvSpPr>
          <p:nvPr>
            <p:ph type="sldNum" sz="quarter" idx="12"/>
          </p:nvPr>
        </p:nvSpPr>
        <p:spPr/>
        <p:txBody>
          <a:bodyPr/>
          <a:lstStyle/>
          <a:p>
            <a:fld id="{D175ED33-C16D-4633-B860-907CD16A9464}" type="slidenum">
              <a:rPr lang="en-US" smtClean="0"/>
              <a:t>16</a:t>
            </a:fld>
            <a:endParaRPr lang="en-US"/>
          </a:p>
        </p:txBody>
      </p:sp>
      <p:pic>
        <p:nvPicPr>
          <p:cNvPr id="10" name="Content Placeholder 9" descr="Graphical user interface, application, table&#10;&#10;Description automatically generated">
            <a:extLst>
              <a:ext uri="{FF2B5EF4-FFF2-40B4-BE49-F238E27FC236}">
                <a16:creationId xmlns:a16="http://schemas.microsoft.com/office/drawing/2014/main" id="{6172D20B-4304-BFB8-14B6-100686574320}"/>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a:off x="142875" y="122238"/>
            <a:ext cx="5362575" cy="6676644"/>
          </a:xfrm>
        </p:spPr>
      </p:pic>
      <p:sp>
        <p:nvSpPr>
          <p:cNvPr id="11" name="TextBox 10">
            <a:extLst>
              <a:ext uri="{FF2B5EF4-FFF2-40B4-BE49-F238E27FC236}">
                <a16:creationId xmlns:a16="http://schemas.microsoft.com/office/drawing/2014/main" id="{13E93B5D-71CB-E8B8-8A16-AC1656AFF494}"/>
              </a:ext>
            </a:extLst>
          </p:cNvPr>
          <p:cNvSpPr txBox="1"/>
          <p:nvPr/>
        </p:nvSpPr>
        <p:spPr>
          <a:xfrm>
            <a:off x="5867400" y="866775"/>
            <a:ext cx="5734050" cy="4549707"/>
          </a:xfrm>
          <a:prstGeom prst="rect">
            <a:avLst/>
          </a:prstGeom>
          <a:noFill/>
        </p:spPr>
        <p:txBody>
          <a:bodyPr wrap="square" rtlCol="0">
            <a:spAutoFit/>
          </a:bodyPr>
          <a:lstStyle/>
          <a:p>
            <a:pPr algn="l">
              <a:lnSpc>
                <a:spcPct val="123000"/>
              </a:lnSpc>
              <a:spcBef>
                <a:spcPts val="600"/>
              </a:spcBef>
              <a:spcAft>
                <a:spcPts val="600"/>
              </a:spcAft>
            </a:pPr>
            <a:r>
              <a:rPr lang="en-US" sz="4800" b="1" dirty="0"/>
              <a:t>If an E-Cigarette is not on this list, it is illegal under Federal law to sell it to anyone.</a:t>
            </a:r>
          </a:p>
        </p:txBody>
      </p:sp>
      <p:pic>
        <p:nvPicPr>
          <p:cNvPr id="3" name="Slide 16">
            <a:hlinkClick r:id="" action="ppaction://media"/>
            <a:extLst>
              <a:ext uri="{FF2B5EF4-FFF2-40B4-BE49-F238E27FC236}">
                <a16:creationId xmlns:a16="http://schemas.microsoft.com/office/drawing/2014/main" id="{83383BAE-8B52-7B34-754C-BEC7F38D69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37312241"/>
      </p:ext>
    </p:extLst>
  </p:cSld>
  <p:clrMapOvr>
    <a:masterClrMapping/>
  </p:clrMapOvr>
  <mc:AlternateContent xmlns:mc="http://schemas.openxmlformats.org/markup-compatibility/2006">
    <mc:Choice xmlns:p14="http://schemas.microsoft.com/office/powerpoint/2010/main" Requires="p14">
      <p:transition spd="slow" p14:dur="2000" advTm="25588"/>
    </mc:Choice>
    <mc:Fallback>
      <p:transition spd="slow" advTm="25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4A0A35-1E83-F9AD-D36D-5BC64B76C777}"/>
              </a:ext>
            </a:extLst>
          </p:cNvPr>
          <p:cNvSpPr>
            <a:spLocks noGrp="1"/>
          </p:cNvSpPr>
          <p:nvPr>
            <p:ph type="title"/>
          </p:nvPr>
        </p:nvSpPr>
        <p:spPr/>
        <p:txBody>
          <a:bodyPr/>
          <a:lstStyle/>
          <a:p>
            <a:r>
              <a:rPr lang="en-US" dirty="0"/>
              <a:t>Training, Record-Keeping and Signage</a:t>
            </a:r>
          </a:p>
        </p:txBody>
      </p:sp>
      <p:sp>
        <p:nvSpPr>
          <p:cNvPr id="2" name="Slide Number Placeholder 1">
            <a:extLst>
              <a:ext uri="{FF2B5EF4-FFF2-40B4-BE49-F238E27FC236}">
                <a16:creationId xmlns:a16="http://schemas.microsoft.com/office/drawing/2014/main" id="{B75BC675-A7FF-92C3-6AE6-613B85D80944}"/>
              </a:ext>
            </a:extLst>
          </p:cNvPr>
          <p:cNvSpPr>
            <a:spLocks noGrp="1"/>
          </p:cNvSpPr>
          <p:nvPr>
            <p:ph type="sldNum" sz="quarter" idx="4294967295"/>
          </p:nvPr>
        </p:nvSpPr>
        <p:spPr>
          <a:xfrm>
            <a:off x="11604625" y="6170613"/>
            <a:ext cx="587375" cy="338137"/>
          </a:xfrm>
        </p:spPr>
        <p:txBody>
          <a:bodyPr/>
          <a:lstStyle/>
          <a:p>
            <a:fld id="{35EDF84B-C6E0-4237-8292-AD6332EF7C1F}" type="slidenum">
              <a:rPr lang="en-US" smtClean="0"/>
              <a:t>17</a:t>
            </a:fld>
            <a:endParaRPr lang="en-US"/>
          </a:p>
        </p:txBody>
      </p:sp>
      <p:pic>
        <p:nvPicPr>
          <p:cNvPr id="4" name="Slide 17">
            <a:hlinkClick r:id="" action="ppaction://media"/>
            <a:extLst>
              <a:ext uri="{FF2B5EF4-FFF2-40B4-BE49-F238E27FC236}">
                <a16:creationId xmlns:a16="http://schemas.microsoft.com/office/drawing/2014/main" id="{2DC9526C-F23C-AD15-7093-D721EDEA0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5802199"/>
      </p:ext>
    </p:extLst>
  </p:cSld>
  <p:clrMapOvr>
    <a:masterClrMapping/>
  </p:clrMapOvr>
  <mc:AlternateContent xmlns:mc="http://schemas.openxmlformats.org/markup-compatibility/2006">
    <mc:Choice xmlns:p14="http://schemas.microsoft.com/office/powerpoint/2010/main" Requires="p14">
      <p:transition spd="slow" p14:dur="2000" advTm="21896"/>
    </mc:Choice>
    <mc:Fallback>
      <p:transition spd="slow" advTm="2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79065A-9B76-8285-2AB2-2E4C8E713F7A}"/>
              </a:ext>
            </a:extLst>
          </p:cNvPr>
          <p:cNvSpPr>
            <a:spLocks noGrp="1"/>
          </p:cNvSpPr>
          <p:nvPr>
            <p:ph type="sldNum" sz="quarter" idx="12"/>
          </p:nvPr>
        </p:nvSpPr>
        <p:spPr/>
        <p:txBody>
          <a:bodyPr/>
          <a:lstStyle/>
          <a:p>
            <a:fld id="{D175ED33-C16D-4633-B860-907CD16A9464}" type="slidenum">
              <a:rPr lang="en-US" smtClean="0"/>
              <a:t>18</a:t>
            </a:fld>
            <a:endParaRPr lang="en-US"/>
          </a:p>
        </p:txBody>
      </p:sp>
      <p:sp>
        <p:nvSpPr>
          <p:cNvPr id="5" name="Google Shape;110;p4">
            <a:extLst>
              <a:ext uri="{FF2B5EF4-FFF2-40B4-BE49-F238E27FC236}">
                <a16:creationId xmlns:a16="http://schemas.microsoft.com/office/drawing/2014/main" id="{1BB5801D-3558-0E41-8968-9A648E6B7E6E}"/>
              </a:ext>
            </a:extLst>
          </p:cNvPr>
          <p:cNvSpPr txBox="1">
            <a:spLocks noGrp="1"/>
          </p:cNvSpPr>
          <p:nvPr>
            <p:ph idx="1"/>
          </p:nvPr>
        </p:nvSpPr>
        <p:spPr>
          <a:xfrm>
            <a:off x="838200" y="1484313"/>
            <a:ext cx="10515600" cy="4692650"/>
          </a:xfrm>
          <a:prstGeom prst="rect">
            <a:avLst/>
          </a:prstGeom>
          <a:noFill/>
          <a:ln>
            <a:noFill/>
          </a:ln>
        </p:spPr>
        <p:txBody>
          <a:bodyPr spcFirstLastPara="1" wrap="square" lIns="91425" tIns="45700" rIns="91425" bIns="45700" anchor="t" anchorCtr="0">
            <a:normAutofit/>
          </a:bodyPr>
          <a:lstStyle/>
          <a:p>
            <a:pPr>
              <a:buSzPct val="100000"/>
            </a:pPr>
            <a:r>
              <a:rPr lang="en-US" dirty="0">
                <a:solidFill>
                  <a:schemeClr val="tx1"/>
                </a:solidFill>
                <a:latin typeface="Georgia" panose="02040502050405020303" pitchFamily="18" charset="0"/>
              </a:rPr>
              <a:t>All staff members of any retail establishment that sells tobacco products must complete training.</a:t>
            </a:r>
          </a:p>
          <a:p>
            <a:pPr>
              <a:buSzPct val="100000"/>
            </a:pPr>
            <a:r>
              <a:rPr lang="en-US" dirty="0">
                <a:solidFill>
                  <a:schemeClr val="tx1"/>
                </a:solidFill>
                <a:latin typeface="Georgia" panose="02040502050405020303" pitchFamily="18" charset="0"/>
              </a:rPr>
              <a:t>Evidence of successful training must be kept on file for each employee for their entire period of employment and for one year after </a:t>
            </a:r>
          </a:p>
          <a:p>
            <a:pPr marL="228600" lvl="0" indent="0" algn="l" rtl="0">
              <a:lnSpc>
                <a:spcPct val="90000"/>
              </a:lnSpc>
              <a:spcBef>
                <a:spcPts val="1000"/>
              </a:spcBef>
              <a:spcAft>
                <a:spcPts val="0"/>
              </a:spcAft>
              <a:buNone/>
            </a:pPr>
            <a:endParaRPr sz="3250" dirty="0"/>
          </a:p>
        </p:txBody>
      </p:sp>
      <p:sp>
        <p:nvSpPr>
          <p:cNvPr id="3" name="Title 2">
            <a:extLst>
              <a:ext uri="{FF2B5EF4-FFF2-40B4-BE49-F238E27FC236}">
                <a16:creationId xmlns:a16="http://schemas.microsoft.com/office/drawing/2014/main" id="{46DE32B1-E986-7860-ABB9-85023790FD57}"/>
              </a:ext>
            </a:extLst>
          </p:cNvPr>
          <p:cNvSpPr>
            <a:spLocks noGrp="1"/>
          </p:cNvSpPr>
          <p:nvPr>
            <p:ph type="title"/>
          </p:nvPr>
        </p:nvSpPr>
        <p:spPr>
          <a:xfrm>
            <a:off x="304800" y="264997"/>
            <a:ext cx="10515600" cy="832079"/>
          </a:xfrm>
        </p:spPr>
        <p:txBody>
          <a:bodyPr/>
          <a:lstStyle/>
          <a:p>
            <a:r>
              <a:rPr lang="en-US" dirty="0"/>
              <a:t>Training Program for Employees</a:t>
            </a:r>
          </a:p>
        </p:txBody>
      </p:sp>
      <p:pic>
        <p:nvPicPr>
          <p:cNvPr id="2" name="Slide 18">
            <a:hlinkClick r:id="" action="ppaction://media"/>
            <a:extLst>
              <a:ext uri="{FF2B5EF4-FFF2-40B4-BE49-F238E27FC236}">
                <a16:creationId xmlns:a16="http://schemas.microsoft.com/office/drawing/2014/main" id="{4546E47B-6E47-F38E-58C7-4AC2EEF9E7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17565376"/>
      </p:ext>
    </p:extLst>
  </p:cSld>
  <p:clrMapOvr>
    <a:masterClrMapping/>
  </p:clrMapOvr>
  <mc:AlternateContent xmlns:mc="http://schemas.openxmlformats.org/markup-compatibility/2006">
    <mc:Choice xmlns:p14="http://schemas.microsoft.com/office/powerpoint/2010/main" Requires="p14">
      <p:transition spd="slow" p14:dur="2000" advTm="38336"/>
    </mc:Choice>
    <mc:Fallback>
      <p:transition spd="slow" advTm="3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dirty="0"/>
              <a:t>Required Record-keeping</a:t>
            </a:r>
            <a:endParaRPr dirty="0"/>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a:t>19</a:t>
            </a:fld>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a:xfrm>
            <a:off x="746760" y="1470991"/>
            <a:ext cx="10515600" cy="4256269"/>
          </a:xfrm>
        </p:spPr>
        <p:txBody>
          <a:bodyPr/>
          <a:lstStyle/>
          <a:p>
            <a:r>
              <a:rPr lang="en-US" dirty="0">
                <a:solidFill>
                  <a:schemeClr val="tx1"/>
                </a:solidFill>
                <a:latin typeface="Georgia" panose="02040502050405020303" pitchFamily="18" charset="0"/>
              </a:rPr>
              <a:t>Retailers must review Rhode Island law with all employees</a:t>
            </a:r>
          </a:p>
          <a:p>
            <a:r>
              <a:rPr lang="en-US" dirty="0">
                <a:solidFill>
                  <a:schemeClr val="tx1"/>
                </a:solidFill>
                <a:latin typeface="Georgia" panose="02040502050405020303" pitchFamily="18" charset="0"/>
              </a:rPr>
              <a:t>All employees must sign an acknowledgement form that the employer reviewed applicable Rhode Island laws with them</a:t>
            </a:r>
          </a:p>
          <a:p>
            <a:r>
              <a:rPr lang="en-US" dirty="0">
                <a:solidFill>
                  <a:schemeClr val="tx1"/>
                </a:solidFill>
                <a:latin typeface="Georgia" panose="02040502050405020303" pitchFamily="18" charset="0"/>
              </a:rPr>
              <a:t>Each written record must be kept for the time staff are employed and for one year after termination</a:t>
            </a:r>
          </a:p>
          <a:p>
            <a:pPr marL="457200" lvl="1" indent="0">
              <a:buNone/>
            </a:pPr>
            <a:endParaRPr lang="en-US" dirty="0"/>
          </a:p>
        </p:txBody>
      </p:sp>
      <p:pic>
        <p:nvPicPr>
          <p:cNvPr id="2" name="Slide 19">
            <a:hlinkClick r:id="" action="ppaction://media"/>
            <a:extLst>
              <a:ext uri="{FF2B5EF4-FFF2-40B4-BE49-F238E27FC236}">
                <a16:creationId xmlns:a16="http://schemas.microsoft.com/office/drawing/2014/main" id="{04C346EE-1032-3A8C-544C-C5BCA4606E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72177943"/>
      </p:ext>
    </p:extLst>
  </p:cSld>
  <p:clrMapOvr>
    <a:masterClrMapping/>
  </p:clrMapOvr>
  <mc:AlternateContent xmlns:mc="http://schemas.openxmlformats.org/markup-compatibility/2006">
    <mc:Choice xmlns:p14="http://schemas.microsoft.com/office/powerpoint/2010/main" Requires="p14">
      <p:transition spd="slow" p14:dur="2000" advTm="25332"/>
    </mc:Choice>
    <mc:Fallback>
      <p:transition spd="slow" advTm="25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7CCB53-0873-9EE5-B33A-58A24FA44FFF}"/>
              </a:ext>
            </a:extLst>
          </p:cNvPr>
          <p:cNvSpPr>
            <a:spLocks noGrp="1"/>
          </p:cNvSpPr>
          <p:nvPr>
            <p:ph type="sldNum" sz="quarter" idx="12"/>
          </p:nvPr>
        </p:nvSpPr>
        <p:spPr/>
        <p:txBody>
          <a:bodyPr/>
          <a:lstStyle/>
          <a:p>
            <a:fld id="{D175ED33-C16D-4633-B860-907CD16A9464}" type="slidenum">
              <a:rPr lang="en-US" smtClean="0"/>
              <a:t>2</a:t>
            </a:fld>
            <a:endParaRPr lang="en-US"/>
          </a:p>
        </p:txBody>
      </p:sp>
      <p:pic>
        <p:nvPicPr>
          <p:cNvPr id="6" name="Picture 5" descr="A picture containing text, sign&#10;&#10;Description automatically generated">
            <a:extLst>
              <a:ext uri="{FF2B5EF4-FFF2-40B4-BE49-F238E27FC236}">
                <a16:creationId xmlns:a16="http://schemas.microsoft.com/office/drawing/2014/main" id="{26C8488F-1BB4-8536-DF49-ED5004A20E34}"/>
              </a:ext>
            </a:extLst>
          </p:cNvPr>
          <p:cNvPicPr>
            <a:picLocks noChangeAspect="1"/>
          </p:cNvPicPr>
          <p:nvPr/>
        </p:nvPicPr>
        <p:blipFill rotWithShape="1">
          <a:blip r:embed="rId6">
            <a:extLst>
              <a:ext uri="{28A0092B-C50C-407E-A947-70E740481C1C}">
                <a14:useLocalDpi xmlns:a14="http://schemas.microsoft.com/office/drawing/2010/main" val="0"/>
              </a:ext>
            </a:extLst>
          </a:blip>
          <a:srcRect l="15411" r="20416"/>
          <a:stretch/>
        </p:blipFill>
        <p:spPr>
          <a:xfrm>
            <a:off x="8257000" y="2286794"/>
            <a:ext cx="3057377" cy="3176160"/>
          </a:xfrm>
          <a:prstGeom prst="rect">
            <a:avLst/>
          </a:prstGeom>
        </p:spPr>
      </p:pic>
      <p:sp>
        <p:nvSpPr>
          <p:cNvPr id="7" name="TextBox 6">
            <a:extLst>
              <a:ext uri="{FF2B5EF4-FFF2-40B4-BE49-F238E27FC236}">
                <a16:creationId xmlns:a16="http://schemas.microsoft.com/office/drawing/2014/main" id="{6705A1B8-53A6-3129-99E1-176E5EFFE9BF}"/>
              </a:ext>
            </a:extLst>
          </p:cNvPr>
          <p:cNvSpPr txBox="1"/>
          <p:nvPr/>
        </p:nvSpPr>
        <p:spPr>
          <a:xfrm>
            <a:off x="377906" y="1666782"/>
            <a:ext cx="7782339" cy="4229299"/>
          </a:xfrm>
          <a:prstGeom prst="rect">
            <a:avLst/>
          </a:prstGeom>
          <a:noFill/>
        </p:spPr>
        <p:txBody>
          <a:bodyPr wrap="square" rtlCol="0">
            <a:spAutoFit/>
          </a:bodyPr>
          <a:lstStyle/>
          <a:p>
            <a:pPr marL="342900" lvl="0" indent="-228600">
              <a:lnSpc>
                <a:spcPct val="123000"/>
              </a:lnSpc>
              <a:buClr>
                <a:schemeClr val="accent1"/>
              </a:buClr>
              <a:buSzPts val="2800"/>
              <a:buFont typeface="Arial" panose="020B0604020202020204" pitchFamily="34" charset="0"/>
              <a:buChar char="•"/>
            </a:pPr>
            <a:r>
              <a:rPr lang="en-US" sz="2000" dirty="0">
                <a:latin typeface="Georgia" panose="02040502050405020303" pitchFamily="18" charset="0"/>
              </a:rPr>
              <a:t>Identify and describe what a tobacco product is, and which tobacco products are legal for sale</a:t>
            </a:r>
          </a:p>
          <a:p>
            <a:pPr marL="342900" indent="-228600">
              <a:lnSpc>
                <a:spcPct val="123000"/>
              </a:lnSpc>
              <a:buClr>
                <a:schemeClr val="accent1"/>
              </a:buClr>
              <a:buSzPts val="2800"/>
              <a:buFont typeface="Arial" panose="020B0604020202020204" pitchFamily="34" charset="0"/>
              <a:buChar char="•"/>
            </a:pPr>
            <a:r>
              <a:rPr lang="en-US" sz="2000" dirty="0">
                <a:latin typeface="Georgia" panose="02040502050405020303" pitchFamily="18" charset="0"/>
              </a:rPr>
              <a:t>Understand laws that are relevant to the retail sale of tobacco products</a:t>
            </a:r>
          </a:p>
          <a:p>
            <a:pPr marL="342900" lvl="0" indent="-228600">
              <a:lnSpc>
                <a:spcPct val="123000"/>
              </a:lnSpc>
              <a:buClr>
                <a:schemeClr val="accent1"/>
              </a:buClr>
              <a:buSzPts val="2800"/>
              <a:buFont typeface="Arial" panose="020B0604020202020204" pitchFamily="34" charset="0"/>
              <a:buChar char="•"/>
            </a:pPr>
            <a:r>
              <a:rPr lang="en-US" sz="2000" dirty="0">
                <a:latin typeface="Georgia" panose="02040502050405020303" pitchFamily="18" charset="0"/>
              </a:rPr>
              <a:t>Understand what is required to maintain compliance with the law in terms of employee training, record-keeping, and signage </a:t>
            </a:r>
          </a:p>
          <a:p>
            <a:pPr marL="342900" lvl="0" indent="-228600">
              <a:lnSpc>
                <a:spcPct val="123000"/>
              </a:lnSpc>
              <a:buClr>
                <a:schemeClr val="accent1"/>
              </a:buClr>
              <a:buSzPts val="2800"/>
              <a:buFont typeface="Arial" panose="020B0604020202020204" pitchFamily="34" charset="0"/>
              <a:buChar char="•"/>
            </a:pPr>
            <a:r>
              <a:rPr lang="en-US" sz="2000" dirty="0">
                <a:latin typeface="Georgia" panose="02040502050405020303" pitchFamily="18" charset="0"/>
              </a:rPr>
              <a:t>Describe acceptable forms of identification and describe the best practices for age verification</a:t>
            </a:r>
          </a:p>
          <a:p>
            <a:pPr marL="342900" lvl="0" indent="-228600">
              <a:lnSpc>
                <a:spcPct val="123000"/>
              </a:lnSpc>
              <a:buClr>
                <a:schemeClr val="accent1"/>
              </a:buClr>
              <a:buSzPts val="2800"/>
              <a:buFont typeface="Arial" panose="020B0604020202020204" pitchFamily="34" charset="0"/>
              <a:buChar char="•"/>
            </a:pPr>
            <a:r>
              <a:rPr lang="en-US" sz="2000" dirty="0">
                <a:latin typeface="Georgia" panose="02040502050405020303" pitchFamily="18" charset="0"/>
              </a:rPr>
              <a:t>Identify additional resources to help retailers maintain compliance</a:t>
            </a:r>
          </a:p>
          <a:p>
            <a:pPr algn="l">
              <a:lnSpc>
                <a:spcPct val="123000"/>
              </a:lnSpc>
              <a:spcBef>
                <a:spcPts val="600"/>
              </a:spcBef>
              <a:spcAft>
                <a:spcPts val="600"/>
              </a:spcAft>
            </a:pPr>
            <a:endParaRPr lang="en-US" sz="1600" dirty="0">
              <a:solidFill>
                <a:srgbClr val="656666"/>
              </a:solidFill>
            </a:endParaRPr>
          </a:p>
        </p:txBody>
      </p:sp>
      <p:sp>
        <p:nvSpPr>
          <p:cNvPr id="3" name="Title 2">
            <a:extLst>
              <a:ext uri="{FF2B5EF4-FFF2-40B4-BE49-F238E27FC236}">
                <a16:creationId xmlns:a16="http://schemas.microsoft.com/office/drawing/2014/main" id="{68C13310-D680-DFC9-F81D-098DFFA0326B}"/>
              </a:ext>
            </a:extLst>
          </p:cNvPr>
          <p:cNvSpPr>
            <a:spLocks noGrp="1"/>
          </p:cNvSpPr>
          <p:nvPr>
            <p:ph type="title"/>
          </p:nvPr>
        </p:nvSpPr>
        <p:spPr/>
        <p:txBody>
          <a:bodyPr/>
          <a:lstStyle/>
          <a:p>
            <a:r>
              <a:rPr lang="en-US" dirty="0"/>
              <a:t>Learning Objectives</a:t>
            </a:r>
          </a:p>
        </p:txBody>
      </p:sp>
      <p:pic>
        <p:nvPicPr>
          <p:cNvPr id="2" name="Slide 2">
            <a:hlinkClick r:id="" action="ppaction://media"/>
            <a:extLst>
              <a:ext uri="{FF2B5EF4-FFF2-40B4-BE49-F238E27FC236}">
                <a16:creationId xmlns:a16="http://schemas.microsoft.com/office/drawing/2014/main" id="{70B79116-A5ED-460A-7D1D-65B17979B2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85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dirty="0"/>
              <a:t>Establish Policies and Procedures</a:t>
            </a:r>
            <a:endParaRPr dirty="0"/>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a:t>20</a:t>
            </a:fld>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a:xfrm>
            <a:off x="454152" y="1478384"/>
            <a:ext cx="10515600" cy="4692289"/>
          </a:xfrm>
        </p:spPr>
        <p:txBody>
          <a:bodyPr/>
          <a:lstStyle/>
          <a:p>
            <a:r>
              <a:rPr lang="en-US" dirty="0">
                <a:solidFill>
                  <a:schemeClr val="tx1"/>
                </a:solidFill>
                <a:latin typeface="Georgia" panose="02040502050405020303" pitchFamily="18" charset="0"/>
              </a:rPr>
              <a:t>Retailers should have a </a:t>
            </a:r>
            <a:r>
              <a:rPr lang="en-US" b="1" dirty="0">
                <a:solidFill>
                  <a:schemeClr val="tx1"/>
                </a:solidFill>
                <a:latin typeface="Georgia" panose="02040502050405020303" pitchFamily="18" charset="0"/>
              </a:rPr>
              <a:t>written policy </a:t>
            </a:r>
            <a:r>
              <a:rPr lang="en-US" dirty="0">
                <a:solidFill>
                  <a:schemeClr val="tx1"/>
                </a:solidFill>
                <a:latin typeface="Georgia" panose="02040502050405020303" pitchFamily="18" charset="0"/>
              </a:rPr>
              <a:t>against the sale of tobacco products to minors and written </a:t>
            </a:r>
            <a:r>
              <a:rPr lang="en-US" b="1" dirty="0">
                <a:solidFill>
                  <a:schemeClr val="tx1"/>
                </a:solidFill>
                <a:latin typeface="Georgia" panose="02040502050405020303" pitchFamily="18" charset="0"/>
              </a:rPr>
              <a:t>procedures</a:t>
            </a:r>
            <a:r>
              <a:rPr lang="en-US" dirty="0">
                <a:solidFill>
                  <a:schemeClr val="tx1"/>
                </a:solidFill>
                <a:latin typeface="Georgia" panose="02040502050405020303" pitchFamily="18" charset="0"/>
              </a:rPr>
              <a:t> that include the following:</a:t>
            </a:r>
          </a:p>
          <a:p>
            <a:pPr lvl="1"/>
            <a:r>
              <a:rPr lang="en-US" sz="2000" dirty="0">
                <a:solidFill>
                  <a:schemeClr val="tx1"/>
                </a:solidFill>
                <a:latin typeface="Georgia" panose="02040502050405020303" pitchFamily="18" charset="0"/>
              </a:rPr>
              <a:t>Protocols for refusing a sale to a minor</a:t>
            </a:r>
          </a:p>
          <a:p>
            <a:pPr lvl="1"/>
            <a:r>
              <a:rPr lang="en-US" sz="2000" dirty="0">
                <a:solidFill>
                  <a:schemeClr val="tx1"/>
                </a:solidFill>
                <a:latin typeface="Georgia" panose="02040502050405020303" pitchFamily="18" charset="0"/>
              </a:rPr>
              <a:t>Protocols for dealing with difficult customers – when to call a manager, what to do when a manager is not present</a:t>
            </a:r>
          </a:p>
          <a:p>
            <a:pPr lvl="1"/>
            <a:r>
              <a:rPr lang="en-US" sz="2000" dirty="0">
                <a:solidFill>
                  <a:schemeClr val="tx1"/>
                </a:solidFill>
                <a:latin typeface="Georgia" panose="02040502050405020303" pitchFamily="18" charset="0"/>
              </a:rPr>
              <a:t>System for monitoring employee compliance</a:t>
            </a:r>
          </a:p>
          <a:p>
            <a:pPr lvl="1"/>
            <a:r>
              <a:rPr lang="en-US" sz="2000" dirty="0">
                <a:solidFill>
                  <a:schemeClr val="tx1"/>
                </a:solidFill>
                <a:latin typeface="Georgia" panose="02040502050405020303" pitchFamily="18" charset="0"/>
              </a:rPr>
              <a:t>Written consequences for underage sales</a:t>
            </a:r>
          </a:p>
          <a:p>
            <a:r>
              <a:rPr lang="en-US" dirty="0">
                <a:solidFill>
                  <a:schemeClr val="tx1"/>
                </a:solidFill>
                <a:latin typeface="Georgia" panose="02040502050405020303" pitchFamily="18" charset="0"/>
              </a:rPr>
              <a:t>Share these policies, explain them to your staff and keep them visible</a:t>
            </a:r>
          </a:p>
          <a:p>
            <a:r>
              <a:rPr lang="en-US" dirty="0">
                <a:solidFill>
                  <a:schemeClr val="tx1"/>
                </a:solidFill>
                <a:latin typeface="Georgia" panose="02040502050405020303" pitchFamily="18" charset="0"/>
              </a:rPr>
              <a:t>Consider supportive activities such as role playing denying an underage sale</a:t>
            </a:r>
          </a:p>
          <a:p>
            <a:r>
              <a:rPr lang="en-US" dirty="0">
                <a:solidFill>
                  <a:schemeClr val="tx1"/>
                </a:solidFill>
                <a:latin typeface="Georgia" panose="02040502050405020303" pitchFamily="18" charset="0"/>
              </a:rPr>
              <a:t>Consider reinforcement strategies such as reviewing requirements and policies at staff meetings, and annual re-training</a:t>
            </a:r>
          </a:p>
          <a:p>
            <a:pPr marL="457200" lvl="1" indent="0">
              <a:buNone/>
            </a:pPr>
            <a:endParaRPr lang="en-US" dirty="0"/>
          </a:p>
        </p:txBody>
      </p:sp>
      <p:pic>
        <p:nvPicPr>
          <p:cNvPr id="2" name="Slide 20">
            <a:hlinkClick r:id="" action="ppaction://media"/>
            <a:extLst>
              <a:ext uri="{FF2B5EF4-FFF2-40B4-BE49-F238E27FC236}">
                <a16:creationId xmlns:a16="http://schemas.microsoft.com/office/drawing/2014/main" id="{CE26F189-F87E-8B3B-F681-BE498CD747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02996021"/>
      </p:ext>
    </p:extLst>
  </p:cSld>
  <p:clrMapOvr>
    <a:masterClrMapping/>
  </p:clrMapOvr>
  <mc:AlternateContent xmlns:mc="http://schemas.openxmlformats.org/markup-compatibility/2006">
    <mc:Choice xmlns:p14="http://schemas.microsoft.com/office/powerpoint/2010/main" Requires="p14">
      <p:transition spd="slow" p14:dur="2000" advTm="128708"/>
    </mc:Choice>
    <mc:Fallback>
      <p:transition spd="slow" advTm="128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FAA85-E294-ABF2-79B9-A3826ACF8AD2}"/>
              </a:ext>
            </a:extLst>
          </p:cNvPr>
          <p:cNvSpPr>
            <a:spLocks noGrp="1"/>
          </p:cNvSpPr>
          <p:nvPr>
            <p:ph type="title"/>
          </p:nvPr>
        </p:nvSpPr>
        <p:spPr/>
        <p:txBody>
          <a:bodyPr/>
          <a:lstStyle/>
          <a:p>
            <a:r>
              <a:rPr lang="en-US" dirty="0"/>
              <a:t>Required Signage</a:t>
            </a:r>
          </a:p>
        </p:txBody>
      </p:sp>
      <p:sp>
        <p:nvSpPr>
          <p:cNvPr id="3" name="Content Placeholder 2">
            <a:extLst>
              <a:ext uri="{FF2B5EF4-FFF2-40B4-BE49-F238E27FC236}">
                <a16:creationId xmlns:a16="http://schemas.microsoft.com/office/drawing/2014/main" id="{7281603E-8581-B19F-68E3-EBE0CB7E54DD}"/>
              </a:ext>
            </a:extLst>
          </p:cNvPr>
          <p:cNvSpPr>
            <a:spLocks noGrp="1"/>
          </p:cNvSpPr>
          <p:nvPr>
            <p:ph idx="1"/>
          </p:nvPr>
        </p:nvSpPr>
        <p:spPr>
          <a:xfrm>
            <a:off x="548640" y="1428206"/>
            <a:ext cx="10805160" cy="4748757"/>
          </a:xfrm>
        </p:spPr>
        <p:txBody>
          <a:bodyPr/>
          <a:lstStyle/>
          <a:p>
            <a:r>
              <a:rPr lang="en-US" dirty="0">
                <a:solidFill>
                  <a:srgbClr val="000000"/>
                </a:solidFill>
                <a:latin typeface="Times New Roman" panose="02020603050405020304" pitchFamily="18" charset="0"/>
                <a:hlinkClick r:id="rId5"/>
              </a:rPr>
              <a:t>The law </a:t>
            </a:r>
            <a:r>
              <a:rPr lang="en-US" dirty="0">
                <a:solidFill>
                  <a:srgbClr val="000000"/>
                </a:solidFill>
                <a:latin typeface="Times New Roman" panose="02020603050405020304" pitchFamily="18" charset="0"/>
              </a:rPr>
              <a:t>requires two signs b</a:t>
            </a:r>
            <a:r>
              <a:rPr lang="en-US" b="0" i="0" dirty="0">
                <a:solidFill>
                  <a:srgbClr val="000000"/>
                </a:solidFill>
                <a:effectLst/>
                <a:latin typeface="Times New Roman" panose="02020603050405020304" pitchFamily="18" charset="0"/>
              </a:rPr>
              <a:t>e displayed prominently for public view, wherever tobacco products, including electronic nicotine-delivery system products, are sold at each cash register, each tobacco product vending machine, including each electronic nicotine-delivery system product vending machine, or any other place from which tobacco products, including electronic nicotine-delivery system products, are sold.</a:t>
            </a:r>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Required signs are available for download in both English </a:t>
            </a:r>
            <a:r>
              <a:rPr lang="en-US">
                <a:solidFill>
                  <a:srgbClr val="000000"/>
                </a:solidFill>
                <a:latin typeface="Times New Roman" panose="02020603050405020304" pitchFamily="18" charset="0"/>
              </a:rPr>
              <a:t>and Spanish from </a:t>
            </a:r>
            <a:r>
              <a:rPr lang="en-US" dirty="0">
                <a:solidFill>
                  <a:srgbClr val="000000"/>
                </a:solidFill>
                <a:latin typeface="Times New Roman" panose="02020603050405020304" pitchFamily="18" charset="0"/>
              </a:rPr>
              <a:t>our website, </a:t>
            </a:r>
            <a:r>
              <a:rPr lang="en-US" dirty="0">
                <a:solidFill>
                  <a:srgbClr val="000000"/>
                </a:solidFill>
                <a:latin typeface="Times New Roman" panose="02020603050405020304" pitchFamily="18" charset="0"/>
                <a:hlinkClick r:id="rId6"/>
              </a:rPr>
              <a:t>https://bhddh.ri.gov/tobacco</a:t>
            </a:r>
            <a:r>
              <a:rPr lang="en-US" dirty="0">
                <a:solidFill>
                  <a:srgbClr val="000000"/>
                </a:solidFill>
                <a:latin typeface="Times New Roman" panose="02020603050405020304" pitchFamily="18" charset="0"/>
              </a:rPr>
              <a:t> </a:t>
            </a:r>
            <a:endParaRPr lang="en-US" dirty="0"/>
          </a:p>
          <a:p>
            <a:endParaRPr lang="en-US" dirty="0"/>
          </a:p>
        </p:txBody>
      </p:sp>
      <p:sp>
        <p:nvSpPr>
          <p:cNvPr id="4" name="Slide Number Placeholder 3">
            <a:extLst>
              <a:ext uri="{FF2B5EF4-FFF2-40B4-BE49-F238E27FC236}">
                <a16:creationId xmlns:a16="http://schemas.microsoft.com/office/drawing/2014/main" id="{7BF96563-4286-276F-74BC-F54D9C9D3D13}"/>
              </a:ext>
            </a:extLst>
          </p:cNvPr>
          <p:cNvSpPr>
            <a:spLocks noGrp="1"/>
          </p:cNvSpPr>
          <p:nvPr>
            <p:ph type="sldNum" sz="quarter" idx="12"/>
          </p:nvPr>
        </p:nvSpPr>
        <p:spPr/>
        <p:txBody>
          <a:bodyPr/>
          <a:lstStyle/>
          <a:p>
            <a:fld id="{D175ED33-C16D-4633-B860-907CD16A9464}" type="slidenum">
              <a:rPr lang="en-US" smtClean="0"/>
              <a:t>21</a:t>
            </a:fld>
            <a:endParaRPr lang="en-US"/>
          </a:p>
        </p:txBody>
      </p:sp>
      <p:pic>
        <p:nvPicPr>
          <p:cNvPr id="5" name="Slide 21">
            <a:hlinkClick r:id="" action="ppaction://media"/>
            <a:extLst>
              <a:ext uri="{FF2B5EF4-FFF2-40B4-BE49-F238E27FC236}">
                <a16:creationId xmlns:a16="http://schemas.microsoft.com/office/drawing/2014/main" id="{02421EA8-8FD6-022C-1D9B-6F26F6A7CC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56237143"/>
      </p:ext>
    </p:extLst>
  </p:cSld>
  <p:clrMapOvr>
    <a:masterClrMapping/>
  </p:clrMapOvr>
  <mc:AlternateContent xmlns:mc="http://schemas.openxmlformats.org/markup-compatibility/2006">
    <mc:Choice xmlns:p14="http://schemas.microsoft.com/office/powerpoint/2010/main" Requires="p14">
      <p:transition spd="slow" p14:dur="2000" advTm="36223"/>
    </mc:Choice>
    <mc:Fallback>
      <p:transition spd="slow" advTm="3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D554-4145-A880-9754-A05BC701E329}"/>
              </a:ext>
            </a:extLst>
          </p:cNvPr>
          <p:cNvSpPr>
            <a:spLocks noGrp="1"/>
          </p:cNvSpPr>
          <p:nvPr>
            <p:ph type="title"/>
          </p:nvPr>
        </p:nvSpPr>
        <p:spPr/>
        <p:txBody>
          <a:bodyPr/>
          <a:lstStyle/>
          <a:p>
            <a:r>
              <a:rPr lang="en-US" dirty="0"/>
              <a:t>Acceptable Forms of ID</a:t>
            </a:r>
          </a:p>
        </p:txBody>
      </p:sp>
      <p:sp>
        <p:nvSpPr>
          <p:cNvPr id="4" name="Slide Number Placeholder 3">
            <a:extLst>
              <a:ext uri="{FF2B5EF4-FFF2-40B4-BE49-F238E27FC236}">
                <a16:creationId xmlns:a16="http://schemas.microsoft.com/office/drawing/2014/main" id="{D475D734-980A-6602-7F7D-C3D3976722AE}"/>
              </a:ext>
            </a:extLst>
          </p:cNvPr>
          <p:cNvSpPr>
            <a:spLocks noGrp="1"/>
          </p:cNvSpPr>
          <p:nvPr>
            <p:ph type="sldNum" sz="quarter" idx="12"/>
          </p:nvPr>
        </p:nvSpPr>
        <p:spPr/>
        <p:txBody>
          <a:bodyPr/>
          <a:lstStyle/>
          <a:p>
            <a:fld id="{D175ED33-C16D-4633-B860-907CD16A9464}" type="slidenum">
              <a:rPr lang="en-US" smtClean="0"/>
              <a:t>22</a:t>
            </a:fld>
            <a:endParaRPr lang="en-US"/>
          </a:p>
        </p:txBody>
      </p:sp>
      <p:sp>
        <p:nvSpPr>
          <p:cNvPr id="5" name="Google Shape;149;p8">
            <a:extLst>
              <a:ext uri="{FF2B5EF4-FFF2-40B4-BE49-F238E27FC236}">
                <a16:creationId xmlns:a16="http://schemas.microsoft.com/office/drawing/2014/main" id="{46D234D5-4520-95F0-6803-103B2516A139}"/>
              </a:ext>
            </a:extLst>
          </p:cNvPr>
          <p:cNvSpPr txBox="1">
            <a:spLocks/>
          </p:cNvSpPr>
          <p:nvPr/>
        </p:nvSpPr>
        <p:spPr>
          <a:xfrm>
            <a:off x="838200" y="1780539"/>
            <a:ext cx="5745480" cy="391382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800" kern="1200">
                <a:solidFill>
                  <a:schemeClr val="accent6"/>
                </a:solidFill>
                <a:latin typeface="+mn-lt"/>
                <a:ea typeface="+mn-ea"/>
                <a:cs typeface="+mn-cs"/>
              </a:defRPr>
            </a:lvl2pPr>
            <a:lvl3pPr marL="11430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3pPr>
            <a:lvl4pPr marL="16002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400" kern="1200">
                <a:solidFill>
                  <a:schemeClr val="accent6"/>
                </a:solidFill>
                <a:latin typeface="+mn-lt"/>
                <a:ea typeface="+mn-ea"/>
                <a:cs typeface="+mn-cs"/>
              </a:defRPr>
            </a:lvl4pPr>
            <a:lvl5pPr marL="20574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ts val="2800"/>
              <a:buNone/>
            </a:pPr>
            <a:r>
              <a:rPr lang="en-US" dirty="0">
                <a:solidFill>
                  <a:srgbClr val="000000"/>
                </a:solidFill>
                <a:latin typeface="Times New Roman" panose="02020603050405020304" pitchFamily="18" charset="0"/>
                <a:sym typeface="Calibri"/>
              </a:rPr>
              <a:t>Rhode Island State law requires that a valid form of identification be shown for every tobacco product purchase made in the state. Retailers are required to ask for and verify the identification for each person making a purchase of tobacco products every time they do so.</a:t>
            </a:r>
            <a:endParaRPr lang="en-US" dirty="0">
              <a:solidFill>
                <a:srgbClr val="000000"/>
              </a:solidFill>
              <a:latin typeface="Times New Roman" panose="02020603050405020304" pitchFamily="18" charset="0"/>
            </a:endParaRPr>
          </a:p>
          <a:p>
            <a:pPr marL="0" indent="0">
              <a:lnSpc>
                <a:spcPct val="90000"/>
              </a:lnSpc>
              <a:spcBef>
                <a:spcPts val="210"/>
              </a:spcBef>
              <a:buClr>
                <a:schemeClr val="dk1"/>
              </a:buClr>
              <a:buSzPts val="2800"/>
              <a:buFont typeface="Arial" panose="020B0604020202020204" pitchFamily="34" charset="0"/>
              <a:buNone/>
            </a:pPr>
            <a:endParaRPr lang="en-US" dirty="0">
              <a:latin typeface="Calibri"/>
              <a:ea typeface="Calibri"/>
              <a:cs typeface="Calibri"/>
              <a:sym typeface="Calibri"/>
            </a:endParaRPr>
          </a:p>
        </p:txBody>
      </p:sp>
      <p:pic>
        <p:nvPicPr>
          <p:cNvPr id="6" name="Google Shape;150;p8" descr="A picture containing text, newspaper&#10;&#10;Description automatically generated">
            <a:extLst>
              <a:ext uri="{FF2B5EF4-FFF2-40B4-BE49-F238E27FC236}">
                <a16:creationId xmlns:a16="http://schemas.microsoft.com/office/drawing/2014/main" id="{3A018BAA-FFA8-4D82-360E-C244E0283D79}"/>
              </a:ext>
            </a:extLst>
          </p:cNvPr>
          <p:cNvPicPr preferRelativeResize="0"/>
          <p:nvPr/>
        </p:nvPicPr>
        <p:blipFill rotWithShape="1">
          <a:blip r:embed="rId5">
            <a:alphaModFix/>
          </a:blip>
          <a:srcRect/>
          <a:stretch/>
        </p:blipFill>
        <p:spPr>
          <a:xfrm>
            <a:off x="6789420" y="2566987"/>
            <a:ext cx="4255770" cy="2567648"/>
          </a:xfrm>
          <a:prstGeom prst="rect">
            <a:avLst/>
          </a:prstGeom>
          <a:noFill/>
          <a:ln>
            <a:noFill/>
          </a:ln>
        </p:spPr>
      </p:pic>
      <p:pic>
        <p:nvPicPr>
          <p:cNvPr id="3" name="Slide 22">
            <a:hlinkClick r:id="" action="ppaction://media"/>
            <a:extLst>
              <a:ext uri="{FF2B5EF4-FFF2-40B4-BE49-F238E27FC236}">
                <a16:creationId xmlns:a16="http://schemas.microsoft.com/office/drawing/2014/main" id="{668FC997-9687-039C-3377-70E6A22D85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51719977"/>
      </p:ext>
    </p:extLst>
  </p:cSld>
  <p:clrMapOvr>
    <a:masterClrMapping/>
  </p:clrMapOvr>
  <mc:AlternateContent xmlns:mc="http://schemas.openxmlformats.org/markup-compatibility/2006">
    <mc:Choice xmlns:p14="http://schemas.microsoft.com/office/powerpoint/2010/main" Requires="p14">
      <p:transition spd="slow" p14:dur="2000" advTm="27446"/>
    </mc:Choice>
    <mc:Fallback>
      <p:transition spd="slow" advTm="27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CEC5DC-B46E-86F6-96F1-2729CDCC4B5D}"/>
              </a:ext>
            </a:extLst>
          </p:cNvPr>
          <p:cNvSpPr>
            <a:spLocks noGrp="1"/>
          </p:cNvSpPr>
          <p:nvPr>
            <p:ph type="sldNum" sz="quarter" idx="12"/>
          </p:nvPr>
        </p:nvSpPr>
        <p:spPr/>
        <p:txBody>
          <a:bodyPr/>
          <a:lstStyle/>
          <a:p>
            <a:fld id="{D175ED33-C16D-4633-B860-907CD16A9464}" type="slidenum">
              <a:rPr lang="en-US" smtClean="0"/>
              <a:t>23</a:t>
            </a:fld>
            <a:endParaRPr lang="en-US"/>
          </a:p>
        </p:txBody>
      </p:sp>
      <p:sp>
        <p:nvSpPr>
          <p:cNvPr id="6" name="Google Shape;172;p10">
            <a:extLst>
              <a:ext uri="{FF2B5EF4-FFF2-40B4-BE49-F238E27FC236}">
                <a16:creationId xmlns:a16="http://schemas.microsoft.com/office/drawing/2014/main" id="{B2BEF967-CE76-E8FE-E067-582961279D91}"/>
              </a:ext>
            </a:extLst>
          </p:cNvPr>
          <p:cNvSpPr txBox="1">
            <a:spLocks/>
          </p:cNvSpPr>
          <p:nvPr/>
        </p:nvSpPr>
        <p:spPr>
          <a:xfrm>
            <a:off x="838200" y="1482725"/>
            <a:ext cx="8439912" cy="4646700"/>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800" kern="1200">
                <a:solidFill>
                  <a:schemeClr val="accent6"/>
                </a:solidFill>
                <a:latin typeface="+mn-lt"/>
                <a:ea typeface="+mn-ea"/>
                <a:cs typeface="+mn-cs"/>
              </a:defRPr>
            </a:lvl2pPr>
            <a:lvl3pPr marL="11430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3pPr>
            <a:lvl4pPr marL="16002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400" kern="1200">
                <a:solidFill>
                  <a:schemeClr val="accent6"/>
                </a:solidFill>
                <a:latin typeface="+mn-lt"/>
                <a:ea typeface="+mn-ea"/>
                <a:cs typeface="+mn-cs"/>
              </a:defRPr>
            </a:lvl4pPr>
            <a:lvl5pPr marL="20574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r>
              <a:rPr lang="en-US" dirty="0">
                <a:solidFill>
                  <a:schemeClr val="tx1"/>
                </a:solidFill>
                <a:latin typeface="Georgia" panose="02040502050405020303" pitchFamily="18" charset="0"/>
                <a:sym typeface="Calibri"/>
              </a:rPr>
              <a:t>Driver's license or other state photo </a:t>
            </a:r>
            <a:r>
              <a:rPr lang="en-US" dirty="0">
                <a:solidFill>
                  <a:schemeClr val="tx1"/>
                </a:solidFill>
                <a:latin typeface="Georgia" panose="02040502050405020303" pitchFamily="18" charset="0"/>
              </a:rPr>
              <a:t>identification </a:t>
            </a:r>
            <a:r>
              <a:rPr lang="en-US" dirty="0">
                <a:solidFill>
                  <a:schemeClr val="tx1"/>
                </a:solidFill>
                <a:latin typeface="Georgia" panose="02040502050405020303" pitchFamily="18" charset="0"/>
                <a:sym typeface="Calibri"/>
              </a:rPr>
              <a:t>card issued by the Department of Motor Vehicles (or equivalent)</a:t>
            </a:r>
            <a:endParaRPr lang="en-US" dirty="0">
              <a:solidFill>
                <a:schemeClr val="tx1"/>
              </a:solidFill>
              <a:latin typeface="Georgia" panose="02040502050405020303" pitchFamily="18" charset="0"/>
            </a:endParaRPr>
          </a:p>
          <a:p>
            <a:pPr>
              <a:buSzPct val="100000"/>
            </a:pPr>
            <a:r>
              <a:rPr lang="en-US" dirty="0">
                <a:solidFill>
                  <a:schemeClr val="tx1"/>
                </a:solidFill>
                <a:latin typeface="Georgia" panose="02040502050405020303" pitchFamily="18" charset="0"/>
                <a:sym typeface="Calibri"/>
              </a:rPr>
              <a:t>Federally recognized tribal-issued photo ID</a:t>
            </a:r>
            <a:endParaRPr lang="en-US" dirty="0">
              <a:solidFill>
                <a:schemeClr val="tx1"/>
              </a:solidFill>
              <a:latin typeface="Georgia" panose="02040502050405020303" pitchFamily="18" charset="0"/>
            </a:endParaRPr>
          </a:p>
          <a:p>
            <a:pPr>
              <a:buSzPct val="100000"/>
            </a:pPr>
            <a:r>
              <a:rPr lang="en-US" dirty="0">
                <a:solidFill>
                  <a:schemeClr val="tx1"/>
                </a:solidFill>
                <a:latin typeface="Georgia" panose="02040502050405020303" pitchFamily="18" charset="0"/>
                <a:sym typeface="Calibri"/>
              </a:rPr>
              <a:t>Foreign government-issued passport</a:t>
            </a:r>
            <a:endParaRPr lang="en-US" dirty="0">
              <a:solidFill>
                <a:schemeClr val="tx1"/>
              </a:solidFill>
              <a:latin typeface="Georgia" panose="02040502050405020303" pitchFamily="18" charset="0"/>
            </a:endParaRPr>
          </a:p>
          <a:p>
            <a:pPr>
              <a:buSzPct val="100000"/>
            </a:pPr>
            <a:r>
              <a:rPr lang="en-US" dirty="0">
                <a:solidFill>
                  <a:schemeClr val="tx1"/>
                </a:solidFill>
                <a:latin typeface="Georgia" panose="02040502050405020303" pitchFamily="18" charset="0"/>
                <a:sym typeface="Calibri"/>
              </a:rPr>
              <a:t>U.S. Citizenship and Immigration Services Employment Authorization Card (I-766)</a:t>
            </a:r>
          </a:p>
          <a:p>
            <a:pPr>
              <a:lnSpc>
                <a:spcPct val="90000"/>
              </a:lnSpc>
              <a:spcBef>
                <a:spcPts val="1000"/>
              </a:spcBef>
              <a:buClr>
                <a:schemeClr val="dk1"/>
              </a:buClr>
              <a:buSzPts val="2800"/>
            </a:pPr>
            <a:endParaRPr lang="en-US" dirty="0">
              <a:latin typeface="Calibri"/>
              <a:cs typeface="Calibri"/>
              <a:sym typeface="Calibri"/>
            </a:endParaRPr>
          </a:p>
          <a:p>
            <a:pPr>
              <a:lnSpc>
                <a:spcPct val="90000"/>
              </a:lnSpc>
              <a:spcBef>
                <a:spcPts val="1000"/>
              </a:spcBef>
              <a:buClr>
                <a:schemeClr val="dk1"/>
              </a:buClr>
              <a:buSzPts val="2800"/>
            </a:pPr>
            <a:endParaRPr lang="en-US" dirty="0">
              <a:latin typeface="Calibri"/>
              <a:cs typeface="Calibri"/>
              <a:sym typeface="Calibri"/>
            </a:endParaRPr>
          </a:p>
          <a:p>
            <a:pPr>
              <a:lnSpc>
                <a:spcPct val="90000"/>
              </a:lnSpc>
              <a:spcBef>
                <a:spcPts val="1000"/>
              </a:spcBef>
              <a:buClr>
                <a:schemeClr val="dk1"/>
              </a:buClr>
              <a:buSzPts val="2800"/>
            </a:pPr>
            <a:endParaRPr lang="en-US" dirty="0">
              <a:latin typeface="Calibri"/>
              <a:cs typeface="Calibri"/>
              <a:sym typeface="Calibri"/>
            </a:endParaRPr>
          </a:p>
          <a:p>
            <a:pPr>
              <a:lnSpc>
                <a:spcPct val="90000"/>
              </a:lnSpc>
              <a:spcBef>
                <a:spcPts val="1000"/>
              </a:spcBef>
              <a:buClr>
                <a:schemeClr val="dk1"/>
              </a:buClr>
              <a:buSzPts val="2800"/>
            </a:pPr>
            <a:endParaRPr lang="en-US" dirty="0">
              <a:latin typeface="Calibri"/>
              <a:cs typeface="Calibri"/>
              <a:sym typeface="Calibri"/>
            </a:endParaRPr>
          </a:p>
          <a:p>
            <a:pPr>
              <a:lnSpc>
                <a:spcPct val="90000"/>
              </a:lnSpc>
              <a:spcBef>
                <a:spcPts val="1000"/>
              </a:spcBef>
              <a:buClr>
                <a:schemeClr val="dk1"/>
              </a:buClr>
              <a:buSzPts val="2800"/>
            </a:pPr>
            <a:endParaRPr lang="en-US" dirty="0">
              <a:latin typeface="Calibri"/>
              <a:cs typeface="Calibri"/>
              <a:sym typeface="Calibri"/>
            </a:endParaRPr>
          </a:p>
        </p:txBody>
      </p:sp>
      <p:sp>
        <p:nvSpPr>
          <p:cNvPr id="9" name="TextBox 8">
            <a:extLst>
              <a:ext uri="{FF2B5EF4-FFF2-40B4-BE49-F238E27FC236}">
                <a16:creationId xmlns:a16="http://schemas.microsoft.com/office/drawing/2014/main" id="{D51FC24D-D674-7D8B-0188-AC4E27BEE8B8}"/>
              </a:ext>
            </a:extLst>
          </p:cNvPr>
          <p:cNvSpPr txBox="1"/>
          <p:nvPr/>
        </p:nvSpPr>
        <p:spPr>
          <a:xfrm>
            <a:off x="838199" y="230480"/>
            <a:ext cx="7524368" cy="641009"/>
          </a:xfrm>
          <a:prstGeom prst="rect">
            <a:avLst/>
          </a:prstGeom>
          <a:noFill/>
        </p:spPr>
        <p:txBody>
          <a:bodyPr wrap="none" rtlCol="0">
            <a:spAutoFit/>
          </a:bodyPr>
          <a:lstStyle/>
          <a:p>
            <a:pPr algn="l">
              <a:lnSpc>
                <a:spcPct val="123000"/>
              </a:lnSpc>
              <a:spcBef>
                <a:spcPts val="600"/>
              </a:spcBef>
              <a:spcAft>
                <a:spcPts val="600"/>
              </a:spcAft>
            </a:pPr>
            <a:r>
              <a:rPr lang="en-US" sz="3200" dirty="0">
                <a:solidFill>
                  <a:schemeClr val="accent2"/>
                </a:solidFill>
                <a:latin typeface="+mj-lt"/>
                <a:ea typeface="+mj-ea"/>
                <a:cs typeface="+mj-cs"/>
              </a:rPr>
              <a:t>Examples</a:t>
            </a:r>
            <a:r>
              <a:rPr lang="en-US" sz="2800" b="1" dirty="0"/>
              <a:t> </a:t>
            </a:r>
            <a:r>
              <a:rPr lang="en-US" sz="3200" dirty="0">
                <a:solidFill>
                  <a:schemeClr val="accent2"/>
                </a:solidFill>
                <a:latin typeface="+mj-lt"/>
                <a:ea typeface="+mj-ea"/>
                <a:cs typeface="+mj-cs"/>
              </a:rPr>
              <a:t>of Acceptable Forms of Identification</a:t>
            </a:r>
          </a:p>
        </p:txBody>
      </p:sp>
      <p:pic>
        <p:nvPicPr>
          <p:cNvPr id="2" name="Slide 23">
            <a:hlinkClick r:id="" action="ppaction://media"/>
            <a:extLst>
              <a:ext uri="{FF2B5EF4-FFF2-40B4-BE49-F238E27FC236}">
                <a16:creationId xmlns:a16="http://schemas.microsoft.com/office/drawing/2014/main" id="{48F28455-DF38-DFEF-8D82-9A3AF6D9D1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3" name="Picture 2">
            <a:extLst>
              <a:ext uri="{FF2B5EF4-FFF2-40B4-BE49-F238E27FC236}">
                <a16:creationId xmlns:a16="http://schemas.microsoft.com/office/drawing/2014/main" id="{49A6F273-1956-1CA9-3463-BCF85DBA63F9}"/>
              </a:ext>
            </a:extLst>
          </p:cNvPr>
          <p:cNvPicPr>
            <a:picLocks noChangeAspect="1"/>
          </p:cNvPicPr>
          <p:nvPr/>
        </p:nvPicPr>
        <p:blipFill>
          <a:blip r:embed="rId7"/>
          <a:stretch>
            <a:fillRect/>
          </a:stretch>
        </p:blipFill>
        <p:spPr>
          <a:xfrm>
            <a:off x="9448800" y="1482725"/>
            <a:ext cx="2047875" cy="2981325"/>
          </a:xfrm>
          <a:prstGeom prst="rect">
            <a:avLst/>
          </a:prstGeom>
        </p:spPr>
      </p:pic>
      <p:pic>
        <p:nvPicPr>
          <p:cNvPr id="5" name="Picture 4">
            <a:extLst>
              <a:ext uri="{FF2B5EF4-FFF2-40B4-BE49-F238E27FC236}">
                <a16:creationId xmlns:a16="http://schemas.microsoft.com/office/drawing/2014/main" id="{B10D71D8-C6A4-925D-0AF5-B910804A0D0E}"/>
              </a:ext>
            </a:extLst>
          </p:cNvPr>
          <p:cNvPicPr>
            <a:picLocks noChangeAspect="1"/>
          </p:cNvPicPr>
          <p:nvPr/>
        </p:nvPicPr>
        <p:blipFill>
          <a:blip r:embed="rId8"/>
          <a:stretch>
            <a:fillRect/>
          </a:stretch>
        </p:blipFill>
        <p:spPr>
          <a:xfrm>
            <a:off x="8713302" y="4387791"/>
            <a:ext cx="2783373" cy="1741634"/>
          </a:xfrm>
          <a:prstGeom prst="rect">
            <a:avLst/>
          </a:prstGeom>
        </p:spPr>
      </p:pic>
    </p:spTree>
    <p:extLst>
      <p:ext uri="{BB962C8B-B14F-4D97-AF65-F5344CB8AC3E}">
        <p14:creationId xmlns:p14="http://schemas.microsoft.com/office/powerpoint/2010/main" val="3210474053"/>
      </p:ext>
    </p:extLst>
  </p:cSld>
  <p:clrMapOvr>
    <a:masterClrMapping/>
  </p:clrMapOvr>
  <mc:AlternateContent xmlns:mc="http://schemas.openxmlformats.org/markup-compatibility/2006">
    <mc:Choice xmlns:p14="http://schemas.microsoft.com/office/powerpoint/2010/main" Requires="p14">
      <p:transition spd="slow" p14:dur="2000" advTm="42631"/>
    </mc:Choice>
    <mc:Fallback>
      <p:transition spd="slow" advTm="4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D78B-2930-8722-68BD-B5F943D26642}"/>
              </a:ext>
            </a:extLst>
          </p:cNvPr>
          <p:cNvSpPr>
            <a:spLocks noGrp="1"/>
          </p:cNvSpPr>
          <p:nvPr>
            <p:ph type="title"/>
          </p:nvPr>
        </p:nvSpPr>
        <p:spPr>
          <a:xfrm>
            <a:off x="1007647" y="265781"/>
            <a:ext cx="10515600" cy="832079"/>
          </a:xfrm>
        </p:spPr>
        <p:txBody>
          <a:bodyPr/>
          <a:lstStyle/>
          <a:p>
            <a:r>
              <a:rPr lang="en-US" b="1" dirty="0"/>
              <a:t>Age Verification Techniques</a:t>
            </a:r>
            <a:br>
              <a:rPr lang="en-US" b="1" dirty="0"/>
            </a:br>
            <a:br>
              <a:rPr lang="en-US" b="1" dirty="0"/>
            </a:br>
            <a:endParaRPr lang="en-US" dirty="0"/>
          </a:p>
        </p:txBody>
      </p:sp>
      <p:sp>
        <p:nvSpPr>
          <p:cNvPr id="4" name="Slide Number Placeholder 3">
            <a:extLst>
              <a:ext uri="{FF2B5EF4-FFF2-40B4-BE49-F238E27FC236}">
                <a16:creationId xmlns:a16="http://schemas.microsoft.com/office/drawing/2014/main" id="{86C243F8-59D2-1A8C-0E3F-7BFC5644E5F0}"/>
              </a:ext>
            </a:extLst>
          </p:cNvPr>
          <p:cNvSpPr>
            <a:spLocks noGrp="1"/>
          </p:cNvSpPr>
          <p:nvPr>
            <p:ph type="sldNum" sz="quarter" idx="12"/>
          </p:nvPr>
        </p:nvSpPr>
        <p:spPr/>
        <p:txBody>
          <a:bodyPr/>
          <a:lstStyle/>
          <a:p>
            <a:fld id="{D175ED33-C16D-4633-B860-907CD16A9464}" type="slidenum">
              <a:rPr lang="en-US" smtClean="0"/>
              <a:t>24</a:t>
            </a:fld>
            <a:endParaRPr lang="en-US"/>
          </a:p>
        </p:txBody>
      </p:sp>
      <p:pic>
        <p:nvPicPr>
          <p:cNvPr id="6" name="Google Shape;188;p12" descr="A person wearing sunglasses and a hat&#10;&#10;Description automatically generated with medium confidence">
            <a:extLst>
              <a:ext uri="{FF2B5EF4-FFF2-40B4-BE49-F238E27FC236}">
                <a16:creationId xmlns:a16="http://schemas.microsoft.com/office/drawing/2014/main" id="{1F1156B4-D29A-0C18-13AB-CEE7818753B8}"/>
              </a:ext>
            </a:extLst>
          </p:cNvPr>
          <p:cNvPicPr preferRelativeResize="0">
            <a:picLocks/>
          </p:cNvPicPr>
          <p:nvPr/>
        </p:nvPicPr>
        <p:blipFill rotWithShape="1">
          <a:blip r:embed="rId6">
            <a:alphaModFix/>
          </a:blip>
          <a:srcRect/>
          <a:stretch/>
        </p:blipFill>
        <p:spPr>
          <a:xfrm>
            <a:off x="1007647" y="1892532"/>
            <a:ext cx="2906109" cy="4351338"/>
          </a:xfrm>
          <a:prstGeom prst="rect">
            <a:avLst/>
          </a:prstGeom>
          <a:noFill/>
          <a:ln>
            <a:noFill/>
          </a:ln>
        </p:spPr>
      </p:pic>
      <p:sp>
        <p:nvSpPr>
          <p:cNvPr id="7" name="Google Shape;189;p12">
            <a:extLst>
              <a:ext uri="{FF2B5EF4-FFF2-40B4-BE49-F238E27FC236}">
                <a16:creationId xmlns:a16="http://schemas.microsoft.com/office/drawing/2014/main" id="{F0FDD3A5-7574-28E3-C04B-DDE1B1F3C1FB}"/>
              </a:ext>
            </a:extLst>
          </p:cNvPr>
          <p:cNvSpPr/>
          <p:nvPr/>
        </p:nvSpPr>
        <p:spPr>
          <a:xfrm>
            <a:off x="5889702" y="1916752"/>
            <a:ext cx="5464098" cy="86979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Stand-Alone Age Calculator Systems</a:t>
            </a:r>
            <a:endParaRPr sz="2400" dirty="0">
              <a:solidFill>
                <a:schemeClr val="lt1"/>
              </a:solidFill>
              <a:latin typeface="Calibri"/>
              <a:ea typeface="Calibri"/>
              <a:cs typeface="Calibri"/>
              <a:sym typeface="Calibri"/>
            </a:endParaRPr>
          </a:p>
        </p:txBody>
      </p:sp>
      <p:sp>
        <p:nvSpPr>
          <p:cNvPr id="8" name="Google Shape;190;p12">
            <a:extLst>
              <a:ext uri="{FF2B5EF4-FFF2-40B4-BE49-F238E27FC236}">
                <a16:creationId xmlns:a16="http://schemas.microsoft.com/office/drawing/2014/main" id="{F7A95F3C-FB92-702E-8DC3-5B13F9E8A88B}"/>
              </a:ext>
            </a:extLst>
          </p:cNvPr>
          <p:cNvSpPr/>
          <p:nvPr/>
        </p:nvSpPr>
        <p:spPr>
          <a:xfrm>
            <a:off x="5889702" y="2975243"/>
            <a:ext cx="5464098" cy="86979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Point-of-Sale Systems that Prompt </a:t>
            </a:r>
            <a:endParaRPr sz="2400" b="1"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Employee to Check ID</a:t>
            </a:r>
            <a:endParaRPr sz="2400" dirty="0">
              <a:solidFill>
                <a:schemeClr val="lt1"/>
              </a:solidFill>
              <a:latin typeface="Calibri"/>
              <a:ea typeface="Calibri"/>
              <a:cs typeface="Calibri"/>
              <a:sym typeface="Calibri"/>
            </a:endParaRPr>
          </a:p>
        </p:txBody>
      </p:sp>
      <p:sp>
        <p:nvSpPr>
          <p:cNvPr id="9" name="Google Shape;191;p12">
            <a:extLst>
              <a:ext uri="{FF2B5EF4-FFF2-40B4-BE49-F238E27FC236}">
                <a16:creationId xmlns:a16="http://schemas.microsoft.com/office/drawing/2014/main" id="{3F257676-522F-DC9C-A5B1-2884B8517AD6}"/>
              </a:ext>
            </a:extLst>
          </p:cNvPr>
          <p:cNvSpPr/>
          <p:nvPr/>
        </p:nvSpPr>
        <p:spPr>
          <a:xfrm>
            <a:off x="5889702" y="4033734"/>
            <a:ext cx="5464098" cy="86979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Point-of-Sale Systems that Prompt </a:t>
            </a:r>
            <a:endParaRPr sz="2400" b="1"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Employee to Enter Date  of Birth</a:t>
            </a:r>
            <a:endParaRPr sz="2400" dirty="0">
              <a:solidFill>
                <a:schemeClr val="lt1"/>
              </a:solidFill>
              <a:latin typeface="Calibri"/>
              <a:ea typeface="Calibri"/>
              <a:cs typeface="Calibri"/>
              <a:sym typeface="Calibri"/>
            </a:endParaRPr>
          </a:p>
        </p:txBody>
      </p:sp>
      <p:sp>
        <p:nvSpPr>
          <p:cNvPr id="10" name="Google Shape;192;p12">
            <a:extLst>
              <a:ext uri="{FF2B5EF4-FFF2-40B4-BE49-F238E27FC236}">
                <a16:creationId xmlns:a16="http://schemas.microsoft.com/office/drawing/2014/main" id="{CC222119-69C1-CD68-4558-5FA411BB3109}"/>
              </a:ext>
            </a:extLst>
          </p:cNvPr>
          <p:cNvSpPr/>
          <p:nvPr/>
        </p:nvSpPr>
        <p:spPr>
          <a:xfrm>
            <a:off x="5889702" y="5092225"/>
            <a:ext cx="5464098" cy="86979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Point-of-Sale Systems Requiring </a:t>
            </a:r>
            <a:endParaRPr sz="2400" b="1"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that IDs Be Scanned </a:t>
            </a:r>
            <a:endParaRPr sz="2400" dirty="0">
              <a:solidFill>
                <a:schemeClr val="lt1"/>
              </a:solidFill>
              <a:latin typeface="Calibri"/>
              <a:ea typeface="Calibri"/>
              <a:cs typeface="Calibri"/>
              <a:sym typeface="Calibri"/>
            </a:endParaRPr>
          </a:p>
        </p:txBody>
      </p:sp>
      <p:pic>
        <p:nvPicPr>
          <p:cNvPr id="3" name="Slide 24">
            <a:hlinkClick r:id="" action="ppaction://media"/>
            <a:extLst>
              <a:ext uri="{FF2B5EF4-FFF2-40B4-BE49-F238E27FC236}">
                <a16:creationId xmlns:a16="http://schemas.microsoft.com/office/drawing/2014/main" id="{00F9C6C9-6344-C09B-C2A0-B6C2D1A7E9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90968801"/>
      </p:ext>
    </p:extLst>
  </p:cSld>
  <p:clrMapOvr>
    <a:masterClrMapping/>
  </p:clrMapOvr>
  <mc:AlternateContent xmlns:mc="http://schemas.openxmlformats.org/markup-compatibility/2006">
    <mc:Choice xmlns:p14="http://schemas.microsoft.com/office/powerpoint/2010/main" Requires="p14">
      <p:transition spd="slow" p14:dur="2000" advTm="66176"/>
    </mc:Choice>
    <mc:Fallback>
      <p:transition spd="slow" advTm="66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dirty="0"/>
              <a:t>Resources</a:t>
            </a:r>
            <a:endParaRPr dirty="0"/>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a:t>25</a:t>
            </a:fld>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a:xfrm>
            <a:off x="838200" y="1484674"/>
            <a:ext cx="10515600" cy="482149"/>
          </a:xfrm>
        </p:spPr>
        <p:txBody>
          <a:bodyPr/>
          <a:lstStyle/>
          <a:p>
            <a:r>
              <a:rPr lang="en-US" dirty="0">
                <a:solidFill>
                  <a:schemeClr val="tx1"/>
                </a:solidFill>
                <a:latin typeface="Georgia" panose="02040502050405020303" pitchFamily="18" charset="0"/>
              </a:rPr>
              <a:t>Regional Prevention Director Contact</a:t>
            </a:r>
          </a:p>
        </p:txBody>
      </p:sp>
      <p:graphicFrame>
        <p:nvGraphicFramePr>
          <p:cNvPr id="2" name="Table 3">
            <a:extLst>
              <a:ext uri="{FF2B5EF4-FFF2-40B4-BE49-F238E27FC236}">
                <a16:creationId xmlns:a16="http://schemas.microsoft.com/office/drawing/2014/main" id="{CAC14549-439B-9245-A604-82711B39C2AB}"/>
              </a:ext>
            </a:extLst>
          </p:cNvPr>
          <p:cNvGraphicFramePr>
            <a:graphicFrameLocks noGrp="1"/>
          </p:cNvGraphicFramePr>
          <p:nvPr>
            <p:extLst>
              <p:ext uri="{D42A27DB-BD31-4B8C-83A1-F6EECF244321}">
                <p14:modId xmlns:p14="http://schemas.microsoft.com/office/powerpoint/2010/main" val="1970329881"/>
              </p:ext>
            </p:extLst>
          </p:nvPr>
        </p:nvGraphicFramePr>
        <p:xfrm>
          <a:off x="838200" y="1890166"/>
          <a:ext cx="10515600" cy="4172306"/>
        </p:xfrm>
        <a:graphic>
          <a:graphicData uri="http://schemas.openxmlformats.org/drawingml/2006/table">
            <a:tbl>
              <a:tblPr firstRow="1" bandRow="1">
                <a:tableStyleId>{5C22544A-7EE6-4342-B048-85BDC9FD1C3A}</a:tableStyleId>
              </a:tblPr>
              <a:tblGrid>
                <a:gridCol w="5105400">
                  <a:extLst>
                    <a:ext uri="{9D8B030D-6E8A-4147-A177-3AD203B41FA5}">
                      <a16:colId xmlns:a16="http://schemas.microsoft.com/office/drawing/2014/main" val="692260859"/>
                    </a:ext>
                  </a:extLst>
                </a:gridCol>
                <a:gridCol w="5410200">
                  <a:extLst>
                    <a:ext uri="{9D8B030D-6E8A-4147-A177-3AD203B41FA5}">
                      <a16:colId xmlns:a16="http://schemas.microsoft.com/office/drawing/2014/main" val="1030484952"/>
                    </a:ext>
                  </a:extLst>
                </a:gridCol>
              </a:tblGrid>
              <a:tr h="358333">
                <a:tc>
                  <a:txBody>
                    <a:bodyPr/>
                    <a:lstStyle/>
                    <a:p>
                      <a:r>
                        <a:rPr lang="en-US" sz="1400" dirty="0"/>
                        <a:t>If your store is in:</a:t>
                      </a:r>
                    </a:p>
                  </a:txBody>
                  <a:tcPr/>
                </a:tc>
                <a:tc>
                  <a:txBody>
                    <a:bodyPr/>
                    <a:lstStyle/>
                    <a:p>
                      <a:r>
                        <a:rPr lang="en-US" sz="1400" dirty="0"/>
                        <a:t>Your regional prevention director is:</a:t>
                      </a:r>
                    </a:p>
                  </a:txBody>
                  <a:tcPr/>
                </a:tc>
                <a:extLst>
                  <a:ext uri="{0D108BD9-81ED-4DB2-BD59-A6C34878D82A}">
                    <a16:rowId xmlns:a16="http://schemas.microsoft.com/office/drawing/2014/main" val="3554559427"/>
                  </a:ext>
                </a:extLst>
              </a:tr>
              <a:tr h="575940">
                <a:tc>
                  <a:txBody>
                    <a:bodyPr/>
                    <a:lstStyle/>
                    <a:p>
                      <a:r>
                        <a:rPr lang="en-US" sz="1400" dirty="0"/>
                        <a:t>Burrillville, Central Falls, Cumberland, Lincoln, North Smithfield, Pawtucket, Woonsocket</a:t>
                      </a:r>
                    </a:p>
                  </a:txBody>
                  <a:tcPr/>
                </a:tc>
                <a:tc>
                  <a:txBody>
                    <a:bodyPr/>
                    <a:lstStyle/>
                    <a:p>
                      <a:r>
                        <a:rPr lang="en-US" sz="1400" dirty="0"/>
                        <a:t>Lisa </a:t>
                      </a:r>
                      <a:r>
                        <a:rPr lang="en-US" sz="1400" dirty="0" err="1"/>
                        <a:t>Carcifero</a:t>
                      </a:r>
                      <a:r>
                        <a:rPr lang="en-US" sz="1400" dirty="0"/>
                        <a:t>                </a:t>
                      </a:r>
                      <a:r>
                        <a:rPr lang="en-US" sz="1400" dirty="0">
                          <a:hlinkClick r:id="rId5"/>
                        </a:rPr>
                        <a:t>lcarcifero@woonsocketpreventioncoalition.org</a:t>
                      </a:r>
                      <a:endParaRPr lang="en-US" sz="1400" dirty="0"/>
                    </a:p>
                  </a:txBody>
                  <a:tcPr/>
                </a:tc>
                <a:extLst>
                  <a:ext uri="{0D108BD9-81ED-4DB2-BD59-A6C34878D82A}">
                    <a16:rowId xmlns:a16="http://schemas.microsoft.com/office/drawing/2014/main" val="17685517"/>
                  </a:ext>
                </a:extLst>
              </a:tr>
              <a:tr h="575940">
                <a:tc>
                  <a:txBody>
                    <a:bodyPr/>
                    <a:lstStyle/>
                    <a:p>
                      <a:r>
                        <a:rPr lang="en-US" sz="1400" dirty="0"/>
                        <a:t>Coventry, East Greenwich, West Greenwich, Exeter, Warwick, West Warwick</a:t>
                      </a:r>
                    </a:p>
                  </a:txBody>
                  <a:tcPr/>
                </a:tc>
                <a:tc>
                  <a:txBody>
                    <a:bodyPr/>
                    <a:lstStyle/>
                    <a:p>
                      <a:r>
                        <a:rPr lang="en-US" sz="1400" dirty="0"/>
                        <a:t>Kathy Sullivan                                                             </a:t>
                      </a:r>
                      <a:r>
                        <a:rPr lang="en-US" sz="1400" dirty="0">
                          <a:hlinkClick r:id="rId6"/>
                        </a:rPr>
                        <a:t>ksullivan@risas.org</a:t>
                      </a:r>
                      <a:endParaRPr lang="en-US" sz="1400" dirty="0"/>
                    </a:p>
                  </a:txBody>
                  <a:tcPr/>
                </a:tc>
                <a:extLst>
                  <a:ext uri="{0D108BD9-81ED-4DB2-BD59-A6C34878D82A}">
                    <a16:rowId xmlns:a16="http://schemas.microsoft.com/office/drawing/2014/main" val="2351220292"/>
                  </a:ext>
                </a:extLst>
              </a:tr>
              <a:tr h="575940">
                <a:tc>
                  <a:txBody>
                    <a:bodyPr/>
                    <a:lstStyle/>
                    <a:p>
                      <a:r>
                        <a:rPr lang="en-US" sz="1400" dirty="0"/>
                        <a:t>Barrington, Bristol, Warren, East Providence</a:t>
                      </a:r>
                    </a:p>
                  </a:txBody>
                  <a:tcPr/>
                </a:tc>
                <a:tc>
                  <a:txBody>
                    <a:bodyPr/>
                    <a:lstStyle/>
                    <a:p>
                      <a:r>
                        <a:rPr lang="en-US" sz="1400" dirty="0"/>
                        <a:t>Denise Alves                                                    </a:t>
                      </a:r>
                      <a:r>
                        <a:rPr lang="en-US" sz="1400" dirty="0">
                          <a:hlinkClick r:id="rId7"/>
                        </a:rPr>
                        <a:t>dalves@barrington.ri.gov</a:t>
                      </a:r>
                      <a:endParaRPr lang="en-US" sz="1400" dirty="0"/>
                    </a:p>
                    <a:p>
                      <a:r>
                        <a:rPr lang="en-US" sz="1400" dirty="0"/>
                        <a:t>Kristen Westmoreland                      </a:t>
                      </a:r>
                      <a:r>
                        <a:rPr lang="en-US" sz="1400" dirty="0">
                          <a:hlinkClick r:id="rId8"/>
                        </a:rPr>
                        <a:t>kwestmoreland@barrington.ri.gov</a:t>
                      </a:r>
                      <a:endParaRPr lang="en-US" sz="1400" dirty="0"/>
                    </a:p>
                  </a:txBody>
                  <a:tcPr/>
                </a:tc>
                <a:extLst>
                  <a:ext uri="{0D108BD9-81ED-4DB2-BD59-A6C34878D82A}">
                    <a16:rowId xmlns:a16="http://schemas.microsoft.com/office/drawing/2014/main" val="2659406304"/>
                  </a:ext>
                </a:extLst>
              </a:tr>
              <a:tr h="575940">
                <a:tc>
                  <a:txBody>
                    <a:bodyPr/>
                    <a:lstStyle/>
                    <a:p>
                      <a:r>
                        <a:rPr lang="en-US" sz="1400" dirty="0"/>
                        <a:t>Jamestown, Little Compton, Middletown, Newport, Portsmouth, Tiverton</a:t>
                      </a:r>
                    </a:p>
                  </a:txBody>
                  <a:tcPr/>
                </a:tc>
                <a:tc>
                  <a:txBody>
                    <a:bodyPr/>
                    <a:lstStyle/>
                    <a:p>
                      <a:r>
                        <a:rPr lang="en-US" sz="1400" dirty="0"/>
                        <a:t>Rebecca Elwell                                                    </a:t>
                      </a:r>
                      <a:r>
                        <a:rPr lang="en-US" sz="1400" dirty="0">
                          <a:hlinkClick r:id="rId9"/>
                        </a:rPr>
                        <a:t>elwell@riprevention.org</a:t>
                      </a:r>
                      <a:endParaRPr lang="en-US" sz="1400" dirty="0"/>
                    </a:p>
                  </a:txBody>
                  <a:tcPr/>
                </a:tc>
                <a:extLst>
                  <a:ext uri="{0D108BD9-81ED-4DB2-BD59-A6C34878D82A}">
                    <a16:rowId xmlns:a16="http://schemas.microsoft.com/office/drawing/2014/main" val="48746976"/>
                  </a:ext>
                </a:extLst>
              </a:tr>
              <a:tr h="358333">
                <a:tc>
                  <a:txBody>
                    <a:bodyPr/>
                    <a:lstStyle/>
                    <a:p>
                      <a:r>
                        <a:rPr lang="en-US" sz="1400" dirty="0"/>
                        <a:t>Providence</a:t>
                      </a:r>
                    </a:p>
                  </a:txBody>
                  <a:tcPr/>
                </a:tc>
                <a:tc>
                  <a:txBody>
                    <a:bodyPr/>
                    <a:lstStyle/>
                    <a:p>
                      <a:r>
                        <a:rPr lang="en-US" sz="1400" dirty="0"/>
                        <a:t>Obed Papp                                                         </a:t>
                      </a:r>
                      <a:r>
                        <a:rPr lang="en-US" sz="1400" dirty="0">
                          <a:hlinkClick r:id="rId10"/>
                        </a:rPr>
                        <a:t>opapp@providenceri.gov</a:t>
                      </a:r>
                      <a:endParaRPr lang="en-US" sz="1400" dirty="0"/>
                    </a:p>
                  </a:txBody>
                  <a:tcPr/>
                </a:tc>
                <a:extLst>
                  <a:ext uri="{0D108BD9-81ED-4DB2-BD59-A6C34878D82A}">
                    <a16:rowId xmlns:a16="http://schemas.microsoft.com/office/drawing/2014/main" val="2441729679"/>
                  </a:ext>
                </a:extLst>
              </a:tr>
              <a:tr h="575940">
                <a:tc>
                  <a:txBody>
                    <a:bodyPr/>
                    <a:lstStyle/>
                    <a:p>
                      <a:r>
                        <a:rPr lang="en-US" sz="1400" dirty="0"/>
                        <a:t>Charlestown, Hopkinton, Narragansett, New Shoreham, North Kingstown, Richmond, South Kingstown, Westerly</a:t>
                      </a:r>
                    </a:p>
                  </a:txBody>
                  <a:tcPr/>
                </a:tc>
                <a:tc>
                  <a:txBody>
                    <a:bodyPr/>
                    <a:lstStyle/>
                    <a:p>
                      <a:r>
                        <a:rPr lang="en-US" sz="1400" dirty="0"/>
                        <a:t>Heidi Driscoll                                                               </a:t>
                      </a:r>
                      <a:r>
                        <a:rPr lang="en-US" sz="1400" dirty="0">
                          <a:hlinkClick r:id="rId11"/>
                        </a:rPr>
                        <a:t>hdriscoll@risas.org</a:t>
                      </a:r>
                      <a:endParaRPr lang="en-US" sz="1400" dirty="0"/>
                    </a:p>
                  </a:txBody>
                  <a:tcPr/>
                </a:tc>
                <a:extLst>
                  <a:ext uri="{0D108BD9-81ED-4DB2-BD59-A6C34878D82A}">
                    <a16:rowId xmlns:a16="http://schemas.microsoft.com/office/drawing/2014/main" val="2305438724"/>
                  </a:ext>
                </a:extLst>
              </a:tr>
              <a:tr h="575940">
                <a:tc>
                  <a:txBody>
                    <a:bodyPr/>
                    <a:lstStyle/>
                    <a:p>
                      <a:r>
                        <a:rPr lang="en-US" sz="1400" dirty="0"/>
                        <a:t>Cranston, Foster, Gloster, Johnston, North Providence, Scituate, Smithfield</a:t>
                      </a:r>
                    </a:p>
                  </a:txBody>
                  <a:tcPr/>
                </a:tc>
                <a:tc>
                  <a:txBody>
                    <a:bodyPr/>
                    <a:lstStyle/>
                    <a:p>
                      <a:r>
                        <a:rPr lang="en-US" sz="1400" dirty="0"/>
                        <a:t>Patty Sweet                                                           </a:t>
                      </a:r>
                      <a:r>
                        <a:rPr lang="en-US" sz="1400" dirty="0">
                          <a:hlinkClick r:id="rId12"/>
                        </a:rPr>
                        <a:t>psweet@tricountyri.org</a:t>
                      </a:r>
                      <a:endParaRPr lang="en-US" sz="1400" dirty="0"/>
                    </a:p>
                  </a:txBody>
                  <a:tcPr/>
                </a:tc>
                <a:extLst>
                  <a:ext uri="{0D108BD9-81ED-4DB2-BD59-A6C34878D82A}">
                    <a16:rowId xmlns:a16="http://schemas.microsoft.com/office/drawing/2014/main" val="3764573978"/>
                  </a:ext>
                </a:extLst>
              </a:tr>
            </a:tbl>
          </a:graphicData>
        </a:graphic>
      </p:graphicFrame>
      <p:pic>
        <p:nvPicPr>
          <p:cNvPr id="4" name="Slide 25">
            <a:hlinkClick r:id="" action="ppaction://media"/>
            <a:extLst>
              <a:ext uri="{FF2B5EF4-FFF2-40B4-BE49-F238E27FC236}">
                <a16:creationId xmlns:a16="http://schemas.microsoft.com/office/drawing/2014/main" id="{EA2ED673-579B-52C6-B71B-789B427A965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82305400"/>
      </p:ext>
    </p:extLst>
  </p:cSld>
  <p:clrMapOvr>
    <a:masterClrMapping/>
  </p:clrMapOvr>
  <mc:AlternateContent xmlns:mc="http://schemas.openxmlformats.org/markup-compatibility/2006">
    <mc:Choice xmlns:p14="http://schemas.microsoft.com/office/powerpoint/2010/main" Requires="p14">
      <p:transition spd="slow" p14:dur="2000" advTm="21989"/>
    </mc:Choice>
    <mc:Fallback>
      <p:transition spd="slow" advTm="21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2040-E85C-4777-5999-9BC8D2CC9342}"/>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F9F315AB-9B75-C9BB-D394-AA386D8D528A}"/>
              </a:ext>
            </a:extLst>
          </p:cNvPr>
          <p:cNvSpPr>
            <a:spLocks noGrp="1"/>
          </p:cNvSpPr>
          <p:nvPr>
            <p:ph idx="1"/>
          </p:nvPr>
        </p:nvSpPr>
        <p:spPr/>
        <p:txBody>
          <a:bodyPr/>
          <a:lstStyle/>
          <a:p>
            <a:pPr marL="0" indent="0" algn="ctr">
              <a:buNone/>
            </a:pPr>
            <a:r>
              <a:rPr lang="en-US" dirty="0">
                <a:solidFill>
                  <a:schemeClr val="tx1"/>
                </a:solidFill>
              </a:rPr>
              <a:t>Please email any questions you may have to:</a:t>
            </a:r>
          </a:p>
          <a:p>
            <a:pPr marL="0" indent="0" algn="ctr">
              <a:buNone/>
            </a:pPr>
            <a:r>
              <a:rPr lang="en-US" dirty="0">
                <a:solidFill>
                  <a:schemeClr val="tx1"/>
                </a:solidFill>
              </a:rPr>
              <a:t>BHDDH.TobaccoTraining@bhddh.ri.gov</a:t>
            </a:r>
            <a:endParaRPr lang="en-US" dirty="0">
              <a:solidFill>
                <a:schemeClr val="tx1"/>
              </a:solidFill>
              <a:hlinkClick r:id="rId5">
                <a:extLst>
                  <a:ext uri="{A12FA001-AC4F-418D-AE19-62706E023703}">
                    <ahyp:hlinkClr xmlns:ahyp="http://schemas.microsoft.com/office/drawing/2018/hyperlinkcolor" val="tx"/>
                  </a:ext>
                </a:extLst>
              </a:hlinkClick>
            </a:endParaRPr>
          </a:p>
          <a:p>
            <a:endParaRPr lang="en-US" dirty="0">
              <a:solidFill>
                <a:srgbClr val="0563C1"/>
              </a:solidFill>
              <a:hlinkClick r:id="rId5">
                <a:extLst>
                  <a:ext uri="{A12FA001-AC4F-418D-AE19-62706E023703}">
                    <ahyp:hlinkClr xmlns:ahyp="http://schemas.microsoft.com/office/drawing/2018/hyperlinkcolor" val="tx"/>
                  </a:ext>
                </a:extLst>
              </a:hlinkClick>
            </a:endParaRPr>
          </a:p>
          <a:p>
            <a:endParaRPr lang="en-US" dirty="0">
              <a:solidFill>
                <a:srgbClr val="0563C1"/>
              </a:solidFill>
              <a:hlinkClick r:id="rId5">
                <a:extLst>
                  <a:ext uri="{A12FA001-AC4F-418D-AE19-62706E023703}">
                    <ahyp:hlinkClr xmlns:ahyp="http://schemas.microsoft.com/office/drawing/2018/hyperlinkcolor" val="tx"/>
                  </a:ext>
                </a:extLst>
              </a:hlinkClick>
            </a:endParaRPr>
          </a:p>
          <a:p>
            <a:endParaRPr lang="en-US" dirty="0">
              <a:solidFill>
                <a:srgbClr val="0563C1"/>
              </a:solidFill>
              <a:hlinkClick r:id="rId5">
                <a:extLst>
                  <a:ext uri="{A12FA001-AC4F-418D-AE19-62706E023703}">
                    <ahyp:hlinkClr xmlns:ahyp="http://schemas.microsoft.com/office/drawing/2018/hyperlinkcolor" val="tx"/>
                  </a:ext>
                </a:extLst>
              </a:hlinkClick>
            </a:endParaRPr>
          </a:p>
          <a:p>
            <a:endParaRPr lang="en-US" dirty="0">
              <a:solidFill>
                <a:srgbClr val="0563C1"/>
              </a:solidFill>
              <a:hlinkClick r:id="rId5">
                <a:extLst>
                  <a:ext uri="{A12FA001-AC4F-418D-AE19-62706E023703}">
                    <ahyp:hlinkClr xmlns:ahyp="http://schemas.microsoft.com/office/drawing/2018/hyperlinkcolor" val="tx"/>
                  </a:ext>
                </a:extLst>
              </a:hlinkClick>
            </a:endParaRPr>
          </a:p>
          <a:p>
            <a:endParaRPr lang="en-US" sz="3200" b="1" dirty="0">
              <a:solidFill>
                <a:srgbClr val="0563C1"/>
              </a:solidFill>
              <a:hlinkClick r:id="rId5">
                <a:extLst>
                  <a:ext uri="{A12FA001-AC4F-418D-AE19-62706E023703}">
                    <ahyp:hlinkClr xmlns:ahyp="http://schemas.microsoft.com/office/drawing/2018/hyperlinkcolor" val="tx"/>
                  </a:ext>
                </a:extLst>
              </a:hlinkClick>
            </a:endParaRPr>
          </a:p>
          <a:p>
            <a:r>
              <a:rPr lang="en-US" sz="3200" b="1" dirty="0">
                <a:solidFill>
                  <a:srgbClr val="0563C1"/>
                </a:solidFill>
                <a:hlinkClick r:id="rId5">
                  <a:extLst>
                    <a:ext uri="{A12FA001-AC4F-418D-AE19-62706E023703}">
                      <ahyp:hlinkClr xmlns:ahyp="http://schemas.microsoft.com/office/drawing/2018/hyperlinkcolor" val="tx"/>
                    </a:ext>
                  </a:extLst>
                </a:hlinkClick>
              </a:rPr>
              <a:t>PLEASE CLICK THIS LINK TO COMPLETE A BRIEF QUIZ</a:t>
            </a:r>
            <a:endParaRPr lang="en-US" sz="3200" b="1" dirty="0"/>
          </a:p>
        </p:txBody>
      </p:sp>
      <p:sp>
        <p:nvSpPr>
          <p:cNvPr id="4" name="Slide Number Placeholder 3">
            <a:extLst>
              <a:ext uri="{FF2B5EF4-FFF2-40B4-BE49-F238E27FC236}">
                <a16:creationId xmlns:a16="http://schemas.microsoft.com/office/drawing/2014/main" id="{7DE9E2A6-09D1-E6F2-755C-0880B0839379}"/>
              </a:ext>
            </a:extLst>
          </p:cNvPr>
          <p:cNvSpPr>
            <a:spLocks noGrp="1"/>
          </p:cNvSpPr>
          <p:nvPr>
            <p:ph type="sldNum" sz="quarter" idx="12"/>
          </p:nvPr>
        </p:nvSpPr>
        <p:spPr/>
        <p:txBody>
          <a:bodyPr/>
          <a:lstStyle/>
          <a:p>
            <a:fld id="{D175ED33-C16D-4633-B860-907CD16A9464}" type="slidenum">
              <a:rPr lang="en-US" smtClean="0"/>
              <a:t>26</a:t>
            </a:fld>
            <a:endParaRPr lang="en-US"/>
          </a:p>
        </p:txBody>
      </p:sp>
      <p:pic>
        <p:nvPicPr>
          <p:cNvPr id="5" name="Slide 26">
            <a:hlinkClick r:id="" action="ppaction://media"/>
            <a:extLst>
              <a:ext uri="{FF2B5EF4-FFF2-40B4-BE49-F238E27FC236}">
                <a16:creationId xmlns:a16="http://schemas.microsoft.com/office/drawing/2014/main" id="{0909CEEB-AB53-4936-02B0-ED75864FC1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98547607"/>
      </p:ext>
    </p:extLst>
  </p:cSld>
  <p:clrMapOvr>
    <a:masterClrMapping/>
  </p:clrMapOvr>
  <mc:AlternateContent xmlns:mc="http://schemas.openxmlformats.org/markup-compatibility/2006">
    <mc:Choice xmlns:p14="http://schemas.microsoft.com/office/powerpoint/2010/main" Requires="p14">
      <p:transition spd="slow" p14:dur="2000" advTm="22035"/>
    </mc:Choice>
    <mc:Fallback>
      <p:transition spd="slow" advTm="2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dirty="0"/>
              <a:t>Free Treatment Resources for Tobacco/Nicotine Use</a:t>
            </a:r>
          </a:p>
        </p:txBody>
      </p:sp>
      <p:sp>
        <p:nvSpPr>
          <p:cNvPr id="971" name="Google Shape;971;p109"/>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a:t>27</a:t>
            </a:fld>
            <a:endParaRPr dirty="0"/>
          </a:p>
        </p:txBody>
      </p:sp>
      <p:sp>
        <p:nvSpPr>
          <p:cNvPr id="6" name="Text Placeholder 5">
            <a:extLst>
              <a:ext uri="{FF2B5EF4-FFF2-40B4-BE49-F238E27FC236}">
                <a16:creationId xmlns:a16="http://schemas.microsoft.com/office/drawing/2014/main" id="{17EF5A64-0E25-129F-E230-FF862C16470A}"/>
              </a:ext>
            </a:extLst>
          </p:cNvPr>
          <p:cNvSpPr>
            <a:spLocks noGrp="1"/>
          </p:cNvSpPr>
          <p:nvPr>
            <p:ph type="body" sz="quarter" idx="13"/>
          </p:nvPr>
        </p:nvSpPr>
        <p:spPr/>
        <p:txBody>
          <a:bodyPr/>
          <a:lstStyle/>
          <a:p>
            <a:r>
              <a:rPr lang="en-US" sz="2800" dirty="0"/>
              <a:t>Rhode Island offers free, effective, and confidential help for adults and youth. </a:t>
            </a:r>
          </a:p>
        </p:txBody>
      </p:sp>
      <p:sp>
        <p:nvSpPr>
          <p:cNvPr id="17" name="Text Placeholder 16">
            <a:extLst>
              <a:ext uri="{FF2B5EF4-FFF2-40B4-BE49-F238E27FC236}">
                <a16:creationId xmlns:a16="http://schemas.microsoft.com/office/drawing/2014/main" id="{65FEB0C9-DB50-6358-4D87-BB01AEAE5333}"/>
              </a:ext>
            </a:extLst>
          </p:cNvPr>
          <p:cNvSpPr>
            <a:spLocks noGrp="1"/>
          </p:cNvSpPr>
          <p:nvPr>
            <p:ph type="body" sz="quarter" idx="14"/>
          </p:nvPr>
        </p:nvSpPr>
        <p:spPr>
          <a:xfrm>
            <a:off x="304800" y="1772202"/>
            <a:ext cx="5543550" cy="3705226"/>
          </a:xfrm>
        </p:spPr>
        <p:txBody>
          <a:bodyPr/>
          <a:lstStyle/>
          <a:p>
            <a:pPr marL="0" indent="0">
              <a:lnSpc>
                <a:spcPct val="123000"/>
              </a:lnSpc>
              <a:spcBef>
                <a:spcPts val="600"/>
              </a:spcBef>
              <a:spcAft>
                <a:spcPts val="600"/>
              </a:spcAft>
              <a:buNone/>
            </a:pPr>
            <a:r>
              <a:rPr lang="en-US" sz="2000" b="1" dirty="0">
                <a:solidFill>
                  <a:schemeClr val="tx1"/>
                </a:solidFill>
                <a:latin typeface="Georgia" panose="02040502050405020303" pitchFamily="18" charset="0"/>
              </a:rPr>
              <a:t>Rhode Island Nicotine Helpline </a:t>
            </a:r>
          </a:p>
          <a:p>
            <a:pPr marL="285750" indent="-285750" algn="l">
              <a:lnSpc>
                <a:spcPct val="123000"/>
              </a:lnSpc>
              <a:spcBef>
                <a:spcPts val="600"/>
              </a:spcBef>
              <a:spcAft>
                <a:spcPts val="600"/>
              </a:spcAft>
              <a:buFont typeface="Arial" panose="020B0604020202020204" pitchFamily="34" charset="0"/>
              <a:buChar char="•"/>
            </a:pPr>
            <a:r>
              <a:rPr lang="en-US" sz="2000" dirty="0">
                <a:solidFill>
                  <a:schemeClr val="tx1"/>
                </a:solidFill>
                <a:latin typeface="Georgia" panose="02040502050405020303" pitchFamily="18" charset="0"/>
              </a:rPr>
              <a:t>Adults 18+</a:t>
            </a:r>
          </a:p>
          <a:p>
            <a:pPr marL="742950" lvl="1" indent="-285750">
              <a:lnSpc>
                <a:spcPct val="123000"/>
              </a:lnSpc>
              <a:spcBef>
                <a:spcPts val="600"/>
              </a:spcBef>
              <a:spcAft>
                <a:spcPts val="600"/>
              </a:spcAft>
              <a:buFont typeface="Arial" panose="020B0604020202020204" pitchFamily="34" charset="0"/>
              <a:buChar char="•"/>
            </a:pPr>
            <a:r>
              <a:rPr lang="en-US" sz="2000" dirty="0">
                <a:solidFill>
                  <a:schemeClr val="tx1"/>
                </a:solidFill>
                <a:latin typeface="Georgia" panose="02040502050405020303" pitchFamily="18" charset="0"/>
              </a:rPr>
              <a:t>Call: 1-800-QUIT-NOW /  1-800-8-DEJALO</a:t>
            </a:r>
          </a:p>
          <a:p>
            <a:pPr marL="742950" lvl="1" indent="-285750">
              <a:lnSpc>
                <a:spcPct val="123000"/>
              </a:lnSpc>
              <a:spcBef>
                <a:spcPts val="600"/>
              </a:spcBef>
              <a:spcAft>
                <a:spcPts val="600"/>
              </a:spcAft>
              <a:buFont typeface="Arial" panose="020B0604020202020204" pitchFamily="34" charset="0"/>
              <a:buChar char="•"/>
            </a:pPr>
            <a:r>
              <a:rPr lang="en-US" sz="2000" dirty="0">
                <a:solidFill>
                  <a:schemeClr val="tx1"/>
                </a:solidFill>
                <a:latin typeface="Georgia" panose="02040502050405020303" pitchFamily="18" charset="0"/>
              </a:rPr>
              <a:t>Visit: </a:t>
            </a:r>
            <a:r>
              <a:rPr lang="en-US" sz="2000" dirty="0">
                <a:solidFill>
                  <a:schemeClr val="accent2"/>
                </a:solidFill>
                <a:latin typeface="Georgia" panose="02040502050405020303" pitchFamily="18" charset="0"/>
                <a:hlinkClick r:id="rId5">
                  <a:extLst>
                    <a:ext uri="{A12FA001-AC4F-418D-AE19-62706E023703}">
                      <ahyp:hlinkClr xmlns:ahyp="http://schemas.microsoft.com/office/drawing/2018/hyperlinkcolor" val="tx"/>
                    </a:ext>
                  </a:extLst>
                </a:hlinkClick>
              </a:rPr>
              <a:t>QuitNowRI.com</a:t>
            </a:r>
            <a:endParaRPr lang="en-US" sz="2000" dirty="0">
              <a:solidFill>
                <a:schemeClr val="accent2"/>
              </a:solidFill>
              <a:latin typeface="Georgia" panose="02040502050405020303" pitchFamily="18" charset="0"/>
            </a:endParaRPr>
          </a:p>
          <a:p>
            <a:pPr marL="0" indent="0">
              <a:buNone/>
            </a:pPr>
            <a:endParaRPr lang="en-US" dirty="0"/>
          </a:p>
        </p:txBody>
      </p:sp>
      <p:sp>
        <p:nvSpPr>
          <p:cNvPr id="18" name="Text Placeholder 17">
            <a:extLst>
              <a:ext uri="{FF2B5EF4-FFF2-40B4-BE49-F238E27FC236}">
                <a16:creationId xmlns:a16="http://schemas.microsoft.com/office/drawing/2014/main" id="{41148104-C41A-C20B-C0CB-4C30D7723E8D}"/>
              </a:ext>
            </a:extLst>
          </p:cNvPr>
          <p:cNvSpPr>
            <a:spLocks noGrp="1"/>
          </p:cNvSpPr>
          <p:nvPr>
            <p:ph type="body" sz="quarter" idx="15"/>
          </p:nvPr>
        </p:nvSpPr>
        <p:spPr>
          <a:xfrm>
            <a:off x="6094476" y="1772202"/>
            <a:ext cx="5546598" cy="3705226"/>
          </a:xfrm>
        </p:spPr>
        <p:txBody>
          <a:bodyPr/>
          <a:lstStyle/>
          <a:p>
            <a:pPr marL="0" indent="0">
              <a:spcAft>
                <a:spcPts val="600"/>
              </a:spcAft>
              <a:buNone/>
            </a:pPr>
            <a:r>
              <a:rPr lang="en-US" sz="2000" b="1" dirty="0">
                <a:solidFill>
                  <a:schemeClr val="tx1"/>
                </a:solidFill>
                <a:latin typeface="Georgia" panose="02040502050405020303" pitchFamily="18" charset="0"/>
              </a:rPr>
              <a:t>My Life My Quit </a:t>
            </a:r>
          </a:p>
          <a:p>
            <a:pPr marL="174625" indent="-168275">
              <a:spcAft>
                <a:spcPts val="600"/>
              </a:spcAft>
              <a:buFont typeface="Arial" panose="020B0604020202020204" pitchFamily="34" charset="0"/>
              <a:buChar char="•"/>
            </a:pPr>
            <a:r>
              <a:rPr lang="en-US" sz="2000" dirty="0">
                <a:solidFill>
                  <a:schemeClr val="tx1"/>
                </a:solidFill>
                <a:latin typeface="Georgia" panose="02040502050405020303" pitchFamily="18" charset="0"/>
              </a:rPr>
              <a:t>Youth 13-17 years old </a:t>
            </a:r>
          </a:p>
          <a:p>
            <a:pPr marL="631825" lvl="1" indent="-168275">
              <a:spcAft>
                <a:spcPts val="600"/>
              </a:spcAft>
            </a:pPr>
            <a:r>
              <a:rPr lang="en-US" sz="2000" dirty="0">
                <a:solidFill>
                  <a:schemeClr val="tx1"/>
                </a:solidFill>
                <a:latin typeface="Georgia" panose="02040502050405020303" pitchFamily="18" charset="0"/>
              </a:rPr>
              <a:t>Text: “</a:t>
            </a:r>
            <a:r>
              <a:rPr lang="en-US" sz="2000" i="1" dirty="0">
                <a:solidFill>
                  <a:schemeClr val="tx1"/>
                </a:solidFill>
                <a:latin typeface="Georgia" panose="02040502050405020303" pitchFamily="18" charset="0"/>
              </a:rPr>
              <a:t>Start” </a:t>
            </a:r>
            <a:r>
              <a:rPr lang="en-US" sz="2000" dirty="0">
                <a:solidFill>
                  <a:schemeClr val="tx1"/>
                </a:solidFill>
                <a:latin typeface="Georgia" panose="02040502050405020303" pitchFamily="18" charset="0"/>
              </a:rPr>
              <a:t>to 36072</a:t>
            </a:r>
          </a:p>
          <a:p>
            <a:pPr marL="574675" lvl="1" indent="-168275">
              <a:spcAft>
                <a:spcPts val="600"/>
              </a:spcAft>
              <a:buFont typeface="Arial" panose="020B0604020202020204" pitchFamily="34" charset="0"/>
              <a:buChar char="•"/>
            </a:pPr>
            <a:r>
              <a:rPr lang="en-US" sz="2000" dirty="0">
                <a:solidFill>
                  <a:schemeClr val="tx1"/>
                </a:solidFill>
                <a:latin typeface="Georgia" panose="02040502050405020303" pitchFamily="18" charset="0"/>
              </a:rPr>
              <a:t>Call: 855-891-9989 </a:t>
            </a:r>
          </a:p>
          <a:p>
            <a:pPr marL="574675" lvl="1" indent="-168275">
              <a:spcAft>
                <a:spcPts val="600"/>
              </a:spcAft>
              <a:buFont typeface="Arial" panose="020B0604020202020204" pitchFamily="34" charset="0"/>
              <a:buChar char="•"/>
            </a:pPr>
            <a:r>
              <a:rPr lang="en-US" sz="2000" dirty="0">
                <a:solidFill>
                  <a:schemeClr val="tx1"/>
                </a:solidFill>
                <a:latin typeface="Georgia" panose="02040502050405020303" pitchFamily="18" charset="0"/>
              </a:rPr>
              <a:t>Visit: </a:t>
            </a:r>
            <a:r>
              <a:rPr lang="en-US" sz="2000" dirty="0">
                <a:solidFill>
                  <a:schemeClr val="accent2"/>
                </a:solidFill>
                <a:latin typeface="Georgia" panose="02040502050405020303" pitchFamily="18" charset="0"/>
                <a:hlinkClick r:id="rId6">
                  <a:extLst>
                    <a:ext uri="{A12FA001-AC4F-418D-AE19-62706E023703}">
                      <ahyp:hlinkClr xmlns:ahyp="http://schemas.microsoft.com/office/drawing/2018/hyperlinkcolor" val="tx"/>
                    </a:ext>
                  </a:extLst>
                </a:hlinkClick>
              </a:rPr>
              <a:t>mylifemyquit.com</a:t>
            </a:r>
            <a:endParaRPr lang="en-US" sz="2000" dirty="0">
              <a:solidFill>
                <a:schemeClr val="accent2"/>
              </a:solidFill>
              <a:latin typeface="Georgia" panose="02040502050405020303" pitchFamily="18" charset="0"/>
            </a:endParaRPr>
          </a:p>
          <a:p>
            <a:pPr marL="406400" lvl="1" indent="0">
              <a:spcAft>
                <a:spcPts val="600"/>
              </a:spcAft>
              <a:buNone/>
            </a:pPr>
            <a:endParaRPr lang="en-US" sz="2000" dirty="0">
              <a:solidFill>
                <a:schemeClr val="tx1"/>
              </a:solidFill>
              <a:latin typeface="Georgia" panose="02040502050405020303" pitchFamily="18" charset="0"/>
            </a:endParaRPr>
          </a:p>
          <a:p>
            <a:endParaRPr lang="en-US" dirty="0"/>
          </a:p>
        </p:txBody>
      </p:sp>
      <p:pic>
        <p:nvPicPr>
          <p:cNvPr id="20" name="Picture 19">
            <a:extLst>
              <a:ext uri="{FF2B5EF4-FFF2-40B4-BE49-F238E27FC236}">
                <a16:creationId xmlns:a16="http://schemas.microsoft.com/office/drawing/2014/main" id="{DAEC2BB9-974B-0343-A374-FF4B2AA12A01}"/>
              </a:ext>
            </a:extLst>
          </p:cNvPr>
          <p:cNvPicPr>
            <a:picLocks noChangeAspect="1"/>
          </p:cNvPicPr>
          <p:nvPr/>
        </p:nvPicPr>
        <p:blipFill>
          <a:blip r:embed="rId7"/>
          <a:stretch>
            <a:fillRect/>
          </a:stretch>
        </p:blipFill>
        <p:spPr>
          <a:xfrm>
            <a:off x="9902253" y="3046768"/>
            <a:ext cx="1738821" cy="2938007"/>
          </a:xfrm>
          <a:prstGeom prst="rect">
            <a:avLst/>
          </a:prstGeom>
        </p:spPr>
      </p:pic>
      <p:pic>
        <p:nvPicPr>
          <p:cNvPr id="2" name="Picture 1">
            <a:extLst>
              <a:ext uri="{FF2B5EF4-FFF2-40B4-BE49-F238E27FC236}">
                <a16:creationId xmlns:a16="http://schemas.microsoft.com/office/drawing/2014/main" id="{FA5BB4E3-D93B-F9B6-185E-0F7BE5E005F2}"/>
              </a:ext>
            </a:extLst>
          </p:cNvPr>
          <p:cNvPicPr>
            <a:picLocks noChangeAspect="1"/>
          </p:cNvPicPr>
          <p:nvPr/>
        </p:nvPicPr>
        <p:blipFill>
          <a:blip r:embed="rId8"/>
          <a:stretch>
            <a:fillRect/>
          </a:stretch>
        </p:blipFill>
        <p:spPr>
          <a:xfrm>
            <a:off x="550926" y="4271365"/>
            <a:ext cx="3891534" cy="1713410"/>
          </a:xfrm>
          <a:prstGeom prst="rect">
            <a:avLst/>
          </a:prstGeom>
        </p:spPr>
      </p:pic>
      <p:pic>
        <p:nvPicPr>
          <p:cNvPr id="3" name="Slide 27">
            <a:hlinkClick r:id="" action="ppaction://media"/>
            <a:extLst>
              <a:ext uri="{FF2B5EF4-FFF2-40B4-BE49-F238E27FC236}">
                <a16:creationId xmlns:a16="http://schemas.microsoft.com/office/drawing/2014/main" id="{CACAD90F-D32B-A82C-A689-24B74334B4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7812101"/>
      </p:ext>
    </p:extLst>
  </p:cSld>
  <p:clrMapOvr>
    <a:masterClrMapping/>
  </p:clrMapOvr>
  <mc:AlternateContent xmlns:mc="http://schemas.openxmlformats.org/markup-compatibility/2006">
    <mc:Choice xmlns:p14="http://schemas.microsoft.com/office/powerpoint/2010/main" Requires="p14">
      <p:transition spd="slow" p14:dur="2000" advTm="45952"/>
    </mc:Choice>
    <mc:Fallback>
      <p:transition spd="slow" advTm="45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1" name="Google Shape;971;p109"/>
          <p:cNvSpPr txBox="1">
            <a:spLocks noGrp="1"/>
          </p:cNvSpPr>
          <p:nvPr>
            <p:ph type="sldNum" sz="quarter" idx="4294967295"/>
          </p:nvPr>
        </p:nvSpPr>
        <p:spPr>
          <a:xfrm>
            <a:off x="11604625" y="6170613"/>
            <a:ext cx="587375" cy="338137"/>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a:t>28</a:t>
            </a:fld>
            <a:endParaRPr/>
          </a:p>
        </p:txBody>
      </p:sp>
      <p:sp>
        <p:nvSpPr>
          <p:cNvPr id="3" name="Title 2">
            <a:extLst>
              <a:ext uri="{FF2B5EF4-FFF2-40B4-BE49-F238E27FC236}">
                <a16:creationId xmlns:a16="http://schemas.microsoft.com/office/drawing/2014/main" id="{97EC3BBB-5870-444F-8A24-5518D2F6EF46}"/>
              </a:ext>
            </a:extLst>
          </p:cNvPr>
          <p:cNvSpPr>
            <a:spLocks noGrp="1"/>
          </p:cNvSpPr>
          <p:nvPr>
            <p:ph type="title"/>
          </p:nvPr>
        </p:nvSpPr>
        <p:spPr>
          <a:xfrm>
            <a:off x="3558540" y="552642"/>
            <a:ext cx="5074920" cy="747034"/>
          </a:xfrm>
        </p:spPr>
        <p:txBody>
          <a:bodyPr>
            <a:normAutofit fontScale="90000"/>
          </a:bodyPr>
          <a:lstStyle/>
          <a:p>
            <a:r>
              <a:rPr lang="en-US" dirty="0"/>
              <a:t>CONTACT INFORMATION</a:t>
            </a:r>
          </a:p>
        </p:txBody>
      </p:sp>
      <p:sp>
        <p:nvSpPr>
          <p:cNvPr id="15" name="TextBox 14">
            <a:extLst>
              <a:ext uri="{FF2B5EF4-FFF2-40B4-BE49-F238E27FC236}">
                <a16:creationId xmlns:a16="http://schemas.microsoft.com/office/drawing/2014/main" id="{C29BEEA7-5740-40B9-8E0E-F483898B134C}"/>
              </a:ext>
            </a:extLst>
          </p:cNvPr>
          <p:cNvSpPr txBox="1"/>
          <p:nvPr/>
        </p:nvSpPr>
        <p:spPr>
          <a:xfrm>
            <a:off x="346672" y="1475845"/>
            <a:ext cx="11551640" cy="400110"/>
          </a:xfrm>
          <a:prstGeom prst="rect">
            <a:avLst/>
          </a:prstGeom>
          <a:noFill/>
        </p:spPr>
        <p:txBody>
          <a:bodyPr wrap="square">
            <a:spAutoFit/>
          </a:bodyPr>
          <a:lstStyle/>
          <a:p>
            <a:pPr algn="ctr"/>
            <a:r>
              <a:rPr lang="en-US" sz="2000" dirty="0">
                <a:solidFill>
                  <a:schemeClr val="bg1"/>
                </a:solidFill>
                <a:latin typeface="Calibri" panose="020F0502020204030204" pitchFamily="34" charset="0"/>
                <a:cs typeface="Calibri" panose="020F0502020204030204" pitchFamily="34" charset="0"/>
              </a:rPr>
              <a:t>BHDDH.TobaccoTraining@bhddh.ri.gov</a:t>
            </a:r>
          </a:p>
        </p:txBody>
      </p:sp>
    </p:spTree>
    <p:extLst>
      <p:ext uri="{BB962C8B-B14F-4D97-AF65-F5344CB8AC3E}">
        <p14:creationId xmlns:p14="http://schemas.microsoft.com/office/powerpoint/2010/main" val="220152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722640-0FB7-CF7F-6287-5B324DD9965F}"/>
              </a:ext>
            </a:extLst>
          </p:cNvPr>
          <p:cNvSpPr>
            <a:spLocks noGrp="1"/>
          </p:cNvSpPr>
          <p:nvPr>
            <p:ph type="title"/>
          </p:nvPr>
        </p:nvSpPr>
        <p:spPr/>
        <p:txBody>
          <a:bodyPr/>
          <a:lstStyle/>
          <a:p>
            <a:r>
              <a:rPr lang="en-US" dirty="0"/>
              <a:t>Why is Tobacco Regulated?</a:t>
            </a:r>
          </a:p>
        </p:txBody>
      </p:sp>
      <p:sp>
        <p:nvSpPr>
          <p:cNvPr id="6" name="Text Placeholder 5">
            <a:extLst>
              <a:ext uri="{FF2B5EF4-FFF2-40B4-BE49-F238E27FC236}">
                <a16:creationId xmlns:a16="http://schemas.microsoft.com/office/drawing/2014/main" id="{543D07EE-4487-F806-EA85-9EFC67640308}"/>
              </a:ext>
            </a:extLst>
          </p:cNvPr>
          <p:cNvSpPr>
            <a:spLocks noGrp="1"/>
          </p:cNvSpPr>
          <p:nvPr>
            <p:ph type="body" idx="1"/>
          </p:nvPr>
        </p:nvSpPr>
        <p:spPr/>
        <p:txBody>
          <a:bodyPr/>
          <a:lstStyle/>
          <a:p>
            <a:r>
              <a:rPr lang="en-US" dirty="0"/>
              <a:t>Relevant Health Background Information</a:t>
            </a:r>
          </a:p>
        </p:txBody>
      </p:sp>
      <p:sp>
        <p:nvSpPr>
          <p:cNvPr id="4" name="Slide Number Placeholder 3">
            <a:extLst>
              <a:ext uri="{FF2B5EF4-FFF2-40B4-BE49-F238E27FC236}">
                <a16:creationId xmlns:a16="http://schemas.microsoft.com/office/drawing/2014/main" id="{9B4906DF-490A-AB58-6363-524BE4EDF203}"/>
              </a:ext>
            </a:extLst>
          </p:cNvPr>
          <p:cNvSpPr>
            <a:spLocks noGrp="1"/>
          </p:cNvSpPr>
          <p:nvPr>
            <p:ph type="sldNum" sz="quarter" idx="4294967295"/>
          </p:nvPr>
        </p:nvSpPr>
        <p:spPr>
          <a:xfrm>
            <a:off x="9448800" y="6492875"/>
            <a:ext cx="2743200" cy="365125"/>
          </a:xfrm>
        </p:spPr>
        <p:txBody>
          <a:bodyPr/>
          <a:lstStyle/>
          <a:p>
            <a:fld id="{D175ED33-C16D-4633-B860-907CD16A9464}" type="slidenum">
              <a:rPr lang="en-US" smtClean="0"/>
              <a:t>3</a:t>
            </a:fld>
            <a:endParaRPr lang="en-US"/>
          </a:p>
        </p:txBody>
      </p:sp>
    </p:spTree>
    <p:extLst>
      <p:ext uri="{BB962C8B-B14F-4D97-AF65-F5344CB8AC3E}">
        <p14:creationId xmlns:p14="http://schemas.microsoft.com/office/powerpoint/2010/main" val="2449424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dirty="0"/>
              <a:t>Overview</a:t>
            </a:r>
            <a:endParaRPr dirty="0"/>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a:t>4</a:t>
            </a:fld>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a:xfrm>
            <a:off x="787400" y="1478384"/>
            <a:ext cx="10083800" cy="4692289"/>
          </a:xfrm>
        </p:spPr>
        <p:txBody>
          <a:bodyPr/>
          <a:lstStyle/>
          <a:p>
            <a:pPr marL="0" indent="0">
              <a:buNone/>
            </a:pPr>
            <a:r>
              <a:rPr lang="en-US" b="1" dirty="0">
                <a:solidFill>
                  <a:schemeClr val="tx1"/>
                </a:solidFill>
                <a:latin typeface="Georgia" panose="02040502050405020303" pitchFamily="18" charset="0"/>
              </a:rPr>
              <a:t>According to the Centers for Disease Control and Prevention: </a:t>
            </a:r>
          </a:p>
          <a:p>
            <a:pPr marL="457200" lvl="1" indent="0">
              <a:buNone/>
            </a:pPr>
            <a:endParaRPr lang="en-US" b="1" dirty="0">
              <a:solidFill>
                <a:schemeClr val="tx1"/>
              </a:solidFill>
            </a:endParaRPr>
          </a:p>
          <a:p>
            <a:pPr lvl="1"/>
            <a:r>
              <a:rPr lang="en-US" b="0" i="1" u="sng" dirty="0">
                <a:solidFill>
                  <a:srgbClr val="075290"/>
                </a:solidFill>
                <a:effectLst/>
                <a:latin typeface="Georgia" panose="02040502050405020303" pitchFamily="18" charset="0"/>
                <a:hlinkClick r:id="rId5"/>
              </a:rPr>
              <a:t>Tobacco use </a:t>
            </a:r>
            <a:r>
              <a:rPr lang="en-US" b="0" i="1" dirty="0">
                <a:solidFill>
                  <a:srgbClr val="000000"/>
                </a:solidFill>
                <a:effectLst/>
                <a:latin typeface="Georgia" panose="02040502050405020303" pitchFamily="18" charset="0"/>
              </a:rPr>
              <a:t>is the single most preventable cause of disease, disability, and death in the United States. Cigarette smoking causes more than 480,000 deaths in the United States every year, including approximately 41,000 nonsmoking adults and 400 infants who die from secondhand smoke exposure. </a:t>
            </a:r>
          </a:p>
          <a:p>
            <a:pPr marL="0" indent="0">
              <a:buNone/>
            </a:pPr>
            <a:endParaRPr lang="en-US" b="1" i="1" dirty="0">
              <a:solidFill>
                <a:srgbClr val="000000"/>
              </a:solidFill>
              <a:latin typeface="Georgia" panose="02040502050405020303" pitchFamily="18" charset="0"/>
            </a:endParaRPr>
          </a:p>
          <a:p>
            <a:pPr marL="0" indent="0">
              <a:buNone/>
            </a:pPr>
            <a:r>
              <a:rPr lang="en-US" b="1" i="1" dirty="0">
                <a:solidFill>
                  <a:srgbClr val="000000"/>
                </a:solidFill>
                <a:latin typeface="Georgia" panose="02040502050405020303" pitchFamily="18" charset="0"/>
              </a:rPr>
              <a:t>AND</a:t>
            </a:r>
          </a:p>
          <a:p>
            <a:pPr marL="914400" lvl="2" indent="0">
              <a:buNone/>
            </a:pPr>
            <a:endParaRPr lang="en-US" b="0" i="1" dirty="0">
              <a:solidFill>
                <a:srgbClr val="000000"/>
              </a:solidFill>
              <a:effectLst/>
              <a:latin typeface="Open Sans" panose="020B0606030504020204" pitchFamily="34" charset="0"/>
            </a:endParaRPr>
          </a:p>
          <a:p>
            <a:pPr lvl="1"/>
            <a:r>
              <a:rPr lang="en-US" i="1" dirty="0">
                <a:solidFill>
                  <a:srgbClr val="000000"/>
                </a:solidFill>
                <a:latin typeface="Georgia" panose="02040502050405020303" pitchFamily="18" charset="0"/>
              </a:rPr>
              <a:t>S</a:t>
            </a:r>
            <a:r>
              <a:rPr lang="en-US" b="0" i="1" dirty="0">
                <a:solidFill>
                  <a:srgbClr val="000000"/>
                </a:solidFill>
                <a:effectLst/>
                <a:latin typeface="Georgia" panose="02040502050405020303" pitchFamily="18" charset="0"/>
              </a:rPr>
              <a:t>moking-related illness in the United States </a:t>
            </a:r>
            <a:r>
              <a:rPr lang="en-US" b="0" i="1" u="sng" dirty="0">
                <a:solidFill>
                  <a:srgbClr val="075290"/>
                </a:solidFill>
                <a:effectLst/>
                <a:latin typeface="Georgia" panose="02040502050405020303" pitchFamily="18" charset="0"/>
                <a:hlinkClick r:id="rId6"/>
              </a:rPr>
              <a:t>costs</a:t>
            </a:r>
            <a:r>
              <a:rPr lang="en-US" b="0" i="1" dirty="0">
                <a:solidFill>
                  <a:srgbClr val="000000"/>
                </a:solidFill>
                <a:effectLst/>
                <a:latin typeface="Georgia" panose="02040502050405020303" pitchFamily="18" charset="0"/>
              </a:rPr>
              <a:t> over $300 billion each year—about $225 billion for direct medical care for adults and more than $156  billion in lost productivity, including $5.6 billion in lost productivity due to secondhand smoke exposure.</a:t>
            </a:r>
            <a:endParaRPr lang="en-US" i="1" dirty="0">
              <a:latin typeface="Georgia" panose="02040502050405020303" pitchFamily="18" charset="0"/>
            </a:endParaRPr>
          </a:p>
          <a:p>
            <a:pPr lvl="1"/>
            <a:endParaRPr lang="en-US" dirty="0"/>
          </a:p>
          <a:p>
            <a:endParaRPr lang="en-US" dirty="0"/>
          </a:p>
        </p:txBody>
      </p:sp>
      <p:sp>
        <p:nvSpPr>
          <p:cNvPr id="2" name="TextBox 1">
            <a:extLst>
              <a:ext uri="{FF2B5EF4-FFF2-40B4-BE49-F238E27FC236}">
                <a16:creationId xmlns:a16="http://schemas.microsoft.com/office/drawing/2014/main" id="{DA5E1113-591A-6283-73E0-10732515697D}"/>
              </a:ext>
            </a:extLst>
          </p:cNvPr>
          <p:cNvSpPr txBox="1"/>
          <p:nvPr/>
        </p:nvSpPr>
        <p:spPr>
          <a:xfrm>
            <a:off x="7433988" y="5500746"/>
            <a:ext cx="4572000" cy="669927"/>
          </a:xfrm>
          <a:prstGeom prst="rect">
            <a:avLst/>
          </a:prstGeom>
          <a:noFill/>
        </p:spPr>
        <p:txBody>
          <a:bodyPr wrap="square" rtlCol="0">
            <a:spAutoFit/>
          </a:bodyPr>
          <a:lstStyle/>
          <a:p>
            <a:pPr algn="l">
              <a:lnSpc>
                <a:spcPct val="123000"/>
              </a:lnSpc>
              <a:spcBef>
                <a:spcPts val="600"/>
              </a:spcBef>
              <a:spcAft>
                <a:spcPts val="600"/>
              </a:spcAft>
            </a:pPr>
            <a:r>
              <a:rPr lang="en-US" sz="1050" dirty="0">
                <a:solidFill>
                  <a:srgbClr val="656666"/>
                </a:solidFill>
              </a:rPr>
              <a:t> https://www.cdc.gov/policy/polaris/healthtopics/tobacco/index.html#:~:text=Economic%20Burden,due%20to%20secondhand%20smoke%20exposure.</a:t>
            </a:r>
          </a:p>
        </p:txBody>
      </p:sp>
      <p:pic>
        <p:nvPicPr>
          <p:cNvPr id="4" name="Slide 4">
            <a:hlinkClick r:id="" action="ppaction://media"/>
            <a:extLst>
              <a:ext uri="{FF2B5EF4-FFF2-40B4-BE49-F238E27FC236}">
                <a16:creationId xmlns:a16="http://schemas.microsoft.com/office/drawing/2014/main" id="{BAE7AD6B-C39D-60C0-1ECB-98FA3DFF5D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3111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DF8CA-4339-05E7-4D59-54D4E372F3AD}"/>
              </a:ext>
            </a:extLst>
          </p:cNvPr>
          <p:cNvSpPr>
            <a:spLocks noGrp="1"/>
          </p:cNvSpPr>
          <p:nvPr>
            <p:ph type="title"/>
          </p:nvPr>
        </p:nvSpPr>
        <p:spPr/>
        <p:txBody>
          <a:bodyPr/>
          <a:lstStyle/>
          <a:p>
            <a:r>
              <a:rPr lang="en-US" dirty="0"/>
              <a:t>Tobacco in Rhode Island</a:t>
            </a:r>
          </a:p>
        </p:txBody>
      </p:sp>
      <p:sp>
        <p:nvSpPr>
          <p:cNvPr id="3" name="Content Placeholder 2">
            <a:extLst>
              <a:ext uri="{FF2B5EF4-FFF2-40B4-BE49-F238E27FC236}">
                <a16:creationId xmlns:a16="http://schemas.microsoft.com/office/drawing/2014/main" id="{E61155A4-FE40-59A2-DD5B-F380F2A0FE59}"/>
              </a:ext>
            </a:extLst>
          </p:cNvPr>
          <p:cNvSpPr>
            <a:spLocks noGrp="1"/>
          </p:cNvSpPr>
          <p:nvPr>
            <p:ph idx="1"/>
          </p:nvPr>
        </p:nvSpPr>
        <p:spPr>
          <a:xfrm>
            <a:off x="838200" y="1484675"/>
            <a:ext cx="10515600" cy="4001726"/>
          </a:xfrm>
        </p:spPr>
        <p:txBody>
          <a:bodyPr/>
          <a:lstStyle/>
          <a:p>
            <a:pPr>
              <a:lnSpc>
                <a:spcPct val="100000"/>
              </a:lnSpc>
            </a:pPr>
            <a:r>
              <a:rPr lang="en-US" b="1" dirty="0">
                <a:solidFill>
                  <a:schemeClr val="tx1"/>
                </a:solidFill>
                <a:latin typeface="Georgia" panose="02040502050405020303" pitchFamily="18" charset="0"/>
              </a:rPr>
              <a:t>1,800		Rhode Islanders die each year from smoking</a:t>
            </a:r>
          </a:p>
          <a:p>
            <a:pPr marL="0" indent="0">
              <a:lnSpc>
                <a:spcPct val="100000"/>
              </a:lnSpc>
              <a:buNone/>
            </a:pPr>
            <a:endParaRPr lang="en-US" b="1" dirty="0">
              <a:solidFill>
                <a:schemeClr val="tx1"/>
              </a:solidFill>
              <a:latin typeface="Georgia" panose="02040502050405020303" pitchFamily="18" charset="0"/>
            </a:endParaRPr>
          </a:p>
          <a:p>
            <a:pPr>
              <a:lnSpc>
                <a:spcPct val="100000"/>
              </a:lnSpc>
            </a:pPr>
            <a:r>
              <a:rPr lang="en-US" dirty="0">
                <a:solidFill>
                  <a:schemeClr val="tx1"/>
                </a:solidFill>
                <a:latin typeface="Georgia" panose="02040502050405020303" pitchFamily="18" charset="0"/>
              </a:rPr>
              <a:t>109,900 		Rhode Island adults who smoke</a:t>
            </a:r>
          </a:p>
          <a:p>
            <a:pPr marL="0" indent="0">
              <a:lnSpc>
                <a:spcPct val="100000"/>
              </a:lnSpc>
              <a:buNone/>
            </a:pPr>
            <a:endParaRPr lang="en-US" dirty="0">
              <a:solidFill>
                <a:schemeClr val="tx1"/>
              </a:solidFill>
              <a:latin typeface="Georgia" panose="02040502050405020303" pitchFamily="18" charset="0"/>
            </a:endParaRPr>
          </a:p>
          <a:p>
            <a:pPr>
              <a:lnSpc>
                <a:spcPct val="100000"/>
              </a:lnSpc>
            </a:pPr>
            <a:r>
              <a:rPr lang="en-US" dirty="0">
                <a:solidFill>
                  <a:schemeClr val="tx1"/>
                </a:solidFill>
                <a:latin typeface="Georgia" panose="02040502050405020303" pitchFamily="18" charset="0"/>
              </a:rPr>
              <a:t>29.8%		Deaths from cancer caused by smoking</a:t>
            </a:r>
          </a:p>
          <a:p>
            <a:pPr marL="0" indent="0">
              <a:lnSpc>
                <a:spcPct val="100000"/>
              </a:lnSpc>
              <a:buNone/>
            </a:pPr>
            <a:endParaRPr lang="en-US" dirty="0">
              <a:solidFill>
                <a:schemeClr val="tx1"/>
              </a:solidFill>
              <a:latin typeface="Georgia" panose="02040502050405020303" pitchFamily="18" charset="0"/>
            </a:endParaRPr>
          </a:p>
          <a:p>
            <a:pPr>
              <a:lnSpc>
                <a:spcPct val="100000"/>
              </a:lnSpc>
            </a:pPr>
            <a:r>
              <a:rPr lang="en-US" dirty="0">
                <a:solidFill>
                  <a:schemeClr val="tx1"/>
                </a:solidFill>
                <a:latin typeface="Georgia" panose="02040502050405020303" pitchFamily="18" charset="0"/>
              </a:rPr>
              <a:t>$744 Million		The amount of direct costs to healthcare caused by smoking</a:t>
            </a:r>
          </a:p>
          <a:p>
            <a:pPr marL="0" indent="0">
              <a:lnSpc>
                <a:spcPct val="100000"/>
              </a:lnSpc>
              <a:buNone/>
            </a:pPr>
            <a:endParaRPr lang="en-US" dirty="0">
              <a:solidFill>
                <a:schemeClr val="tx1"/>
              </a:solidFill>
              <a:latin typeface="Georgia" panose="02040502050405020303" pitchFamily="18" charset="0"/>
            </a:endParaRPr>
          </a:p>
          <a:p>
            <a:pPr marL="0">
              <a:lnSpc>
                <a:spcPct val="100000"/>
              </a:lnSpc>
            </a:pPr>
            <a:r>
              <a:rPr lang="en-US" dirty="0">
                <a:solidFill>
                  <a:schemeClr val="tx1"/>
                </a:solidFill>
                <a:latin typeface="Georgia" panose="02040502050405020303" pitchFamily="18" charset="0"/>
              </a:rPr>
              <a:t>$1,137		The amount each Rhode Island household pays in tax for smoking-			caused government spending</a:t>
            </a:r>
          </a:p>
          <a:p>
            <a:pPr marL="0" indent="0">
              <a:lnSpc>
                <a:spcPct val="100000"/>
              </a:lnSpc>
              <a:buNone/>
            </a:pPr>
            <a:endParaRPr lang="en-US" dirty="0">
              <a:solidFill>
                <a:schemeClr val="tx1"/>
              </a:solidFill>
              <a:latin typeface="Georgia" panose="02040502050405020303" pitchFamily="18" charset="0"/>
            </a:endParaRPr>
          </a:p>
          <a:p>
            <a:pPr>
              <a:lnSpc>
                <a:spcPct val="100000"/>
              </a:lnSpc>
            </a:pPr>
            <a:r>
              <a:rPr lang="en-US" dirty="0">
                <a:solidFill>
                  <a:schemeClr val="tx1"/>
                </a:solidFill>
                <a:latin typeface="Georgia" panose="02040502050405020303" pitchFamily="18" charset="0"/>
              </a:rPr>
              <a:t>$1.1 Billion		The amount of productivity lost in Rhode Island each year due to 			smoking</a:t>
            </a:r>
          </a:p>
        </p:txBody>
      </p:sp>
      <p:sp>
        <p:nvSpPr>
          <p:cNvPr id="4" name="Slide Number Placeholder 3">
            <a:extLst>
              <a:ext uri="{FF2B5EF4-FFF2-40B4-BE49-F238E27FC236}">
                <a16:creationId xmlns:a16="http://schemas.microsoft.com/office/drawing/2014/main" id="{58655AED-6371-9D15-EB3E-7A7B159E311C}"/>
              </a:ext>
            </a:extLst>
          </p:cNvPr>
          <p:cNvSpPr>
            <a:spLocks noGrp="1"/>
          </p:cNvSpPr>
          <p:nvPr>
            <p:ph type="sldNum" sz="quarter" idx="12"/>
          </p:nvPr>
        </p:nvSpPr>
        <p:spPr/>
        <p:txBody>
          <a:bodyPr/>
          <a:lstStyle/>
          <a:p>
            <a:fld id="{D175ED33-C16D-4633-B860-907CD16A9464}" type="slidenum">
              <a:rPr lang="en-US" smtClean="0"/>
              <a:t>5</a:t>
            </a:fld>
            <a:endParaRPr lang="en-US"/>
          </a:p>
        </p:txBody>
      </p:sp>
      <p:sp>
        <p:nvSpPr>
          <p:cNvPr id="5" name="TextBox 4">
            <a:extLst>
              <a:ext uri="{FF2B5EF4-FFF2-40B4-BE49-F238E27FC236}">
                <a16:creationId xmlns:a16="http://schemas.microsoft.com/office/drawing/2014/main" id="{682DF56E-8C87-D155-AF10-480297C09D3B}"/>
              </a:ext>
            </a:extLst>
          </p:cNvPr>
          <p:cNvSpPr txBox="1"/>
          <p:nvPr/>
        </p:nvSpPr>
        <p:spPr>
          <a:xfrm>
            <a:off x="5901175" y="5840622"/>
            <a:ext cx="6290825" cy="298030"/>
          </a:xfrm>
          <a:prstGeom prst="rect">
            <a:avLst/>
          </a:prstGeom>
          <a:noFill/>
        </p:spPr>
        <p:txBody>
          <a:bodyPr wrap="none" rtlCol="0">
            <a:spAutoFit/>
          </a:bodyPr>
          <a:lstStyle/>
          <a:p>
            <a:pPr algn="l">
              <a:lnSpc>
                <a:spcPct val="123000"/>
              </a:lnSpc>
              <a:spcBef>
                <a:spcPts val="600"/>
              </a:spcBef>
              <a:spcAft>
                <a:spcPts val="600"/>
              </a:spcAft>
            </a:pPr>
            <a:r>
              <a:rPr lang="en-US" sz="1200" dirty="0">
                <a:solidFill>
                  <a:srgbClr val="656666"/>
                </a:solidFill>
              </a:rPr>
              <a:t>Source: </a:t>
            </a:r>
            <a:r>
              <a:rPr lang="en-US" sz="1200" dirty="0">
                <a:solidFill>
                  <a:srgbClr val="656666"/>
                </a:solidFill>
                <a:hlinkClick r:id="rId5"/>
              </a:rPr>
              <a:t>https://www.tobaccofreekids.org/problem/toll-us/rhode_island</a:t>
            </a:r>
            <a:r>
              <a:rPr lang="en-US" sz="1200" dirty="0">
                <a:solidFill>
                  <a:srgbClr val="656666"/>
                </a:solidFill>
              </a:rPr>
              <a:t>, Accessed 10/3/2023</a:t>
            </a:r>
          </a:p>
        </p:txBody>
      </p:sp>
      <p:pic>
        <p:nvPicPr>
          <p:cNvPr id="6" name="Slide 5">
            <a:hlinkClick r:id="" action="ppaction://media"/>
            <a:extLst>
              <a:ext uri="{FF2B5EF4-FFF2-40B4-BE49-F238E27FC236}">
                <a16:creationId xmlns:a16="http://schemas.microsoft.com/office/drawing/2014/main" id="{9F889A60-272C-63BD-0177-B9D6C1F240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2392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247CF-2EF9-AB92-89CC-E8ACAF5F6DE6}"/>
              </a:ext>
            </a:extLst>
          </p:cNvPr>
          <p:cNvSpPr>
            <a:spLocks noGrp="1"/>
          </p:cNvSpPr>
          <p:nvPr>
            <p:ph type="title"/>
          </p:nvPr>
        </p:nvSpPr>
        <p:spPr/>
        <p:txBody>
          <a:bodyPr/>
          <a:lstStyle/>
          <a:p>
            <a:r>
              <a:rPr lang="en-US" dirty="0"/>
              <a:t>Tobacco in Rhode Island – Children and Youth</a:t>
            </a:r>
          </a:p>
        </p:txBody>
      </p:sp>
      <p:sp>
        <p:nvSpPr>
          <p:cNvPr id="3" name="Content Placeholder 2">
            <a:extLst>
              <a:ext uri="{FF2B5EF4-FFF2-40B4-BE49-F238E27FC236}">
                <a16:creationId xmlns:a16="http://schemas.microsoft.com/office/drawing/2014/main" id="{555FACE9-4F04-13E1-23D6-7FC63BCB7855}"/>
              </a:ext>
            </a:extLst>
          </p:cNvPr>
          <p:cNvSpPr>
            <a:spLocks noGrp="1"/>
          </p:cNvSpPr>
          <p:nvPr>
            <p:ph idx="1"/>
          </p:nvPr>
        </p:nvSpPr>
        <p:spPr/>
        <p:txBody>
          <a:bodyPr/>
          <a:lstStyle/>
          <a:p>
            <a:r>
              <a:rPr lang="en-US" dirty="0">
                <a:solidFill>
                  <a:schemeClr val="tx1"/>
                </a:solidFill>
                <a:latin typeface="Georgia" panose="02040502050405020303" pitchFamily="18" charset="0"/>
              </a:rPr>
              <a:t>1,700			The number of high school students who smoke</a:t>
            </a:r>
          </a:p>
          <a:p>
            <a:endParaRPr lang="en-US" dirty="0">
              <a:solidFill>
                <a:schemeClr val="tx1"/>
              </a:solidFill>
              <a:latin typeface="Georgia" panose="02040502050405020303" pitchFamily="18" charset="0"/>
            </a:endParaRPr>
          </a:p>
          <a:p>
            <a:r>
              <a:rPr lang="en-US" dirty="0">
                <a:solidFill>
                  <a:schemeClr val="tx1"/>
                </a:solidFill>
                <a:latin typeface="Georgia" panose="02040502050405020303" pitchFamily="18" charset="0"/>
              </a:rPr>
              <a:t>17.8%			The percentage of high school students who vape</a:t>
            </a:r>
          </a:p>
          <a:p>
            <a:pPr marL="0" indent="0">
              <a:buNone/>
            </a:pPr>
            <a:endParaRPr lang="en-US" dirty="0">
              <a:solidFill>
                <a:schemeClr val="tx1"/>
              </a:solidFill>
              <a:latin typeface="Georgia" panose="02040502050405020303" pitchFamily="18" charset="0"/>
            </a:endParaRPr>
          </a:p>
          <a:p>
            <a:r>
              <a:rPr lang="en-US" dirty="0">
                <a:solidFill>
                  <a:schemeClr val="tx1"/>
                </a:solidFill>
                <a:latin typeface="Georgia" panose="02040502050405020303" pitchFamily="18" charset="0"/>
              </a:rPr>
              <a:t>38%			Percentage of youth who vape that purchase their products from a 			gas station or convenient store</a:t>
            </a:r>
          </a:p>
          <a:p>
            <a:endParaRPr lang="en-US" dirty="0">
              <a:solidFill>
                <a:schemeClr val="tx1"/>
              </a:solidFill>
              <a:latin typeface="Georgia" panose="02040502050405020303" pitchFamily="18" charset="0"/>
            </a:endParaRPr>
          </a:p>
          <a:p>
            <a:r>
              <a:rPr lang="en-US" dirty="0">
                <a:solidFill>
                  <a:schemeClr val="tx1"/>
                </a:solidFill>
                <a:latin typeface="Georgia" panose="02040502050405020303" pitchFamily="18" charset="0"/>
              </a:rPr>
              <a:t>1,100 			The number of kids (under 18) who try cigarettes for the first time 			each year</a:t>
            </a:r>
          </a:p>
        </p:txBody>
      </p:sp>
      <p:sp>
        <p:nvSpPr>
          <p:cNvPr id="4" name="Slide Number Placeholder 3">
            <a:extLst>
              <a:ext uri="{FF2B5EF4-FFF2-40B4-BE49-F238E27FC236}">
                <a16:creationId xmlns:a16="http://schemas.microsoft.com/office/drawing/2014/main" id="{E58D7B03-9D9C-9734-58AF-C0CE258A3F3A}"/>
              </a:ext>
            </a:extLst>
          </p:cNvPr>
          <p:cNvSpPr>
            <a:spLocks noGrp="1"/>
          </p:cNvSpPr>
          <p:nvPr>
            <p:ph type="sldNum" sz="quarter" idx="12"/>
          </p:nvPr>
        </p:nvSpPr>
        <p:spPr/>
        <p:txBody>
          <a:bodyPr/>
          <a:lstStyle/>
          <a:p>
            <a:fld id="{D175ED33-C16D-4633-B860-907CD16A9464}" type="slidenum">
              <a:rPr lang="en-US" smtClean="0"/>
              <a:t>6</a:t>
            </a:fld>
            <a:endParaRPr lang="en-US"/>
          </a:p>
        </p:txBody>
      </p:sp>
      <p:sp>
        <p:nvSpPr>
          <p:cNvPr id="5" name="TextBox 4">
            <a:extLst>
              <a:ext uri="{FF2B5EF4-FFF2-40B4-BE49-F238E27FC236}">
                <a16:creationId xmlns:a16="http://schemas.microsoft.com/office/drawing/2014/main" id="{B382CCC9-CB6C-40D3-4FE1-7A3FDBEBAD07}"/>
              </a:ext>
            </a:extLst>
          </p:cNvPr>
          <p:cNvSpPr txBox="1"/>
          <p:nvPr/>
        </p:nvSpPr>
        <p:spPr>
          <a:xfrm>
            <a:off x="5901175" y="5655887"/>
            <a:ext cx="6290825" cy="744306"/>
          </a:xfrm>
          <a:prstGeom prst="rect">
            <a:avLst/>
          </a:prstGeom>
          <a:noFill/>
        </p:spPr>
        <p:txBody>
          <a:bodyPr wrap="none" rtlCol="0">
            <a:spAutoFit/>
          </a:bodyPr>
          <a:lstStyle/>
          <a:p>
            <a:pPr algn="l"/>
            <a:r>
              <a:rPr lang="en-US" sz="1200" dirty="0">
                <a:solidFill>
                  <a:srgbClr val="656666"/>
                </a:solidFill>
              </a:rPr>
              <a:t>Source: </a:t>
            </a:r>
            <a:r>
              <a:rPr lang="en-US" sz="1200" dirty="0">
                <a:solidFill>
                  <a:srgbClr val="656666"/>
                </a:solidFill>
                <a:hlinkClick r:id="rId3"/>
              </a:rPr>
              <a:t>https://www.tobaccofreekids.org/problem/toll-us/rhode_island</a:t>
            </a:r>
            <a:r>
              <a:rPr lang="en-US" sz="1200" dirty="0">
                <a:solidFill>
                  <a:srgbClr val="656666"/>
                </a:solidFill>
              </a:rPr>
              <a:t> Accessed 10/3/2023,</a:t>
            </a:r>
          </a:p>
          <a:p>
            <a:pPr algn="l"/>
            <a:r>
              <a:rPr lang="en-US" sz="1200" dirty="0">
                <a:solidFill>
                  <a:srgbClr val="656666"/>
                </a:solidFill>
              </a:rPr>
              <a:t>RI Young Adult Survey 2022</a:t>
            </a:r>
          </a:p>
          <a:p>
            <a:pPr algn="l">
              <a:lnSpc>
                <a:spcPct val="123000"/>
              </a:lnSpc>
              <a:spcBef>
                <a:spcPts val="600"/>
              </a:spcBef>
              <a:spcAft>
                <a:spcPts val="600"/>
              </a:spcAft>
            </a:pPr>
            <a:endParaRPr lang="en-US" sz="1200" dirty="0">
              <a:solidFill>
                <a:srgbClr val="656666"/>
              </a:solidFill>
            </a:endParaRPr>
          </a:p>
        </p:txBody>
      </p:sp>
    </p:spTree>
    <p:extLst>
      <p:ext uri="{BB962C8B-B14F-4D97-AF65-F5344CB8AC3E}">
        <p14:creationId xmlns:p14="http://schemas.microsoft.com/office/powerpoint/2010/main" val="386460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47082F-FA00-43E6-4D2A-572E67E84D38}"/>
              </a:ext>
            </a:extLst>
          </p:cNvPr>
          <p:cNvSpPr>
            <a:spLocks noGrp="1"/>
          </p:cNvSpPr>
          <p:nvPr>
            <p:ph type="title"/>
          </p:nvPr>
        </p:nvSpPr>
        <p:spPr/>
        <p:txBody>
          <a:bodyPr/>
          <a:lstStyle/>
          <a:p>
            <a:r>
              <a:rPr lang="en-US" dirty="0"/>
              <a:t>Laws, Penalties and Definitions</a:t>
            </a:r>
          </a:p>
        </p:txBody>
      </p:sp>
      <p:sp>
        <p:nvSpPr>
          <p:cNvPr id="4" name="Slide Number Placeholder 3">
            <a:extLst>
              <a:ext uri="{FF2B5EF4-FFF2-40B4-BE49-F238E27FC236}">
                <a16:creationId xmlns:a16="http://schemas.microsoft.com/office/drawing/2014/main" id="{97BF193C-04F9-40E8-2C01-9E571B6F6299}"/>
              </a:ext>
            </a:extLst>
          </p:cNvPr>
          <p:cNvSpPr>
            <a:spLocks noGrp="1"/>
          </p:cNvSpPr>
          <p:nvPr>
            <p:ph type="sldNum" sz="quarter" idx="4294967295"/>
          </p:nvPr>
        </p:nvSpPr>
        <p:spPr>
          <a:xfrm>
            <a:off x="9448800" y="6492875"/>
            <a:ext cx="2743200" cy="365125"/>
          </a:xfrm>
        </p:spPr>
        <p:txBody>
          <a:bodyPr/>
          <a:lstStyle/>
          <a:p>
            <a:fld id="{D175ED33-C16D-4633-B860-907CD16A9464}" type="slidenum">
              <a:rPr lang="en-US" smtClean="0"/>
              <a:t>7</a:t>
            </a:fld>
            <a:endParaRPr lang="en-US"/>
          </a:p>
        </p:txBody>
      </p:sp>
      <p:pic>
        <p:nvPicPr>
          <p:cNvPr id="14" name="Slide 7">
            <a:hlinkClick r:id="" action="ppaction://media"/>
            <a:extLst>
              <a:ext uri="{FF2B5EF4-FFF2-40B4-BE49-F238E27FC236}">
                <a16:creationId xmlns:a16="http://schemas.microsoft.com/office/drawing/2014/main" id="{B18E2C8B-A2DE-D0F7-B071-0432FCFF9E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15491890"/>
      </p:ext>
    </p:extLst>
  </p:cSld>
  <p:clrMapOvr>
    <a:masterClrMapping/>
  </p:clrMapOvr>
  <mc:AlternateContent xmlns:mc="http://schemas.openxmlformats.org/markup-compatibility/2006">
    <mc:Choice xmlns:p14="http://schemas.microsoft.com/office/powerpoint/2010/main" Requires="p14">
      <p:transition spd="slow" p14:dur="2000" advTm="10529"/>
    </mc:Choice>
    <mc:Fallback>
      <p:transition spd="slow" advTm="1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2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7502DE-F7FD-62F5-ADA4-DE371C749834}"/>
              </a:ext>
            </a:extLst>
          </p:cNvPr>
          <p:cNvSpPr>
            <a:spLocks noGrp="1"/>
          </p:cNvSpPr>
          <p:nvPr>
            <p:ph type="title"/>
          </p:nvPr>
        </p:nvSpPr>
        <p:spPr/>
        <p:txBody>
          <a:bodyPr/>
          <a:lstStyle/>
          <a:p>
            <a:r>
              <a:rPr lang="en-US" dirty="0"/>
              <a:t>Governing Laws</a:t>
            </a:r>
          </a:p>
        </p:txBody>
      </p:sp>
      <p:sp>
        <p:nvSpPr>
          <p:cNvPr id="9" name="Text Placeholder 8">
            <a:extLst>
              <a:ext uri="{FF2B5EF4-FFF2-40B4-BE49-F238E27FC236}">
                <a16:creationId xmlns:a16="http://schemas.microsoft.com/office/drawing/2014/main" id="{E8781433-2CAA-A90F-F1E3-5A415EF347F4}"/>
              </a:ext>
            </a:extLst>
          </p:cNvPr>
          <p:cNvSpPr>
            <a:spLocks noGrp="1"/>
          </p:cNvSpPr>
          <p:nvPr>
            <p:ph type="body" sz="quarter" idx="14"/>
          </p:nvPr>
        </p:nvSpPr>
        <p:spPr>
          <a:xfrm>
            <a:off x="304800" y="1576387"/>
            <a:ext cx="5543550" cy="3705226"/>
          </a:xfrm>
        </p:spPr>
        <p:txBody>
          <a:bodyPr/>
          <a:lstStyle/>
          <a:p>
            <a:pPr marL="0" indent="0">
              <a:buNone/>
            </a:pPr>
            <a:r>
              <a:rPr lang="en-US" sz="1800" b="1" dirty="0">
                <a:solidFill>
                  <a:schemeClr val="tx1"/>
                </a:solidFill>
                <a:latin typeface="Georgia" panose="02040502050405020303" pitchFamily="18" charset="0"/>
              </a:rPr>
              <a:t>Federal Drug Administration (FDA)</a:t>
            </a:r>
          </a:p>
          <a:p>
            <a:endParaRPr lang="en-US" dirty="0"/>
          </a:p>
          <a:p>
            <a:pPr marL="0" indent="0">
              <a:buNone/>
            </a:pPr>
            <a:r>
              <a:rPr lang="en-US" sz="1800" b="0" i="0" dirty="0">
                <a:solidFill>
                  <a:schemeClr val="tx1"/>
                </a:solidFill>
                <a:effectLst/>
                <a:latin typeface="Georgia" panose="02040502050405020303" pitchFamily="18" charset="0"/>
              </a:rPr>
              <a:t>Under the </a:t>
            </a:r>
            <a:r>
              <a:rPr lang="en-US" sz="1800" b="0" i="0" u="sng" dirty="0">
                <a:solidFill>
                  <a:srgbClr val="007CBA"/>
                </a:solidFill>
                <a:effectLst/>
                <a:latin typeface="Georgia" panose="02040502050405020303" pitchFamily="18" charset="0"/>
                <a:hlinkClick r:id="rId5"/>
              </a:rPr>
              <a:t>Tobacco Control Act</a:t>
            </a:r>
            <a:r>
              <a:rPr lang="en-US" sz="1800" b="0" i="0" dirty="0">
                <a:solidFill>
                  <a:srgbClr val="333333"/>
                </a:solidFill>
                <a:effectLst/>
                <a:latin typeface="Georgia" panose="02040502050405020303" pitchFamily="18" charset="0"/>
              </a:rPr>
              <a:t>, </a:t>
            </a:r>
            <a:r>
              <a:rPr lang="en-US" sz="1800" b="0" i="0" dirty="0">
                <a:solidFill>
                  <a:schemeClr val="tx1"/>
                </a:solidFill>
                <a:effectLst/>
                <a:latin typeface="Georgia" panose="02040502050405020303" pitchFamily="18" charset="0"/>
              </a:rPr>
              <a:t>FDA has broad authority to regulate the sale and marketing of tobacco products to improve public health, and protect children and adolescents from the harms of tobacco use. Retailers can play an important role by complying with </a:t>
            </a:r>
            <a:r>
              <a:rPr lang="en-US" sz="1800" b="0" i="0" u="sng" dirty="0">
                <a:solidFill>
                  <a:srgbClr val="007CBA"/>
                </a:solidFill>
                <a:effectLst/>
                <a:latin typeface="Georgia" panose="02040502050405020303" pitchFamily="18" charset="0"/>
                <a:hlinkClick r:id="rId6"/>
              </a:rPr>
              <a:t>federal regulations on the sale, distribution, and marketing of tobacco products</a:t>
            </a:r>
            <a:r>
              <a:rPr lang="en-US" sz="1800" b="0" i="0" dirty="0">
                <a:solidFill>
                  <a:srgbClr val="333333"/>
                </a:solidFill>
                <a:effectLst/>
                <a:latin typeface="Georgia" panose="02040502050405020303" pitchFamily="18" charset="0"/>
              </a:rPr>
              <a:t>. </a:t>
            </a:r>
            <a:endParaRPr lang="en-US" sz="1800" dirty="0"/>
          </a:p>
        </p:txBody>
      </p:sp>
      <p:sp>
        <p:nvSpPr>
          <p:cNvPr id="10" name="Text Placeholder 9">
            <a:extLst>
              <a:ext uri="{FF2B5EF4-FFF2-40B4-BE49-F238E27FC236}">
                <a16:creationId xmlns:a16="http://schemas.microsoft.com/office/drawing/2014/main" id="{63AE9D5B-BBBC-F160-9B3B-0E23C0152D75}"/>
              </a:ext>
            </a:extLst>
          </p:cNvPr>
          <p:cNvSpPr>
            <a:spLocks noGrp="1"/>
          </p:cNvSpPr>
          <p:nvPr>
            <p:ph type="body" sz="quarter" idx="15"/>
          </p:nvPr>
        </p:nvSpPr>
        <p:spPr>
          <a:xfrm>
            <a:off x="6251702" y="1576387"/>
            <a:ext cx="5546598" cy="3705226"/>
          </a:xfrm>
        </p:spPr>
        <p:txBody>
          <a:bodyPr/>
          <a:lstStyle/>
          <a:p>
            <a:pPr marL="0" indent="0">
              <a:buFont typeface="Arial" panose="020B0604020202020204" pitchFamily="34" charset="0"/>
              <a:buNone/>
            </a:pPr>
            <a:r>
              <a:rPr lang="en-US" sz="1800" b="1" dirty="0">
                <a:solidFill>
                  <a:schemeClr val="tx1"/>
                </a:solidFill>
                <a:latin typeface="Georgia" panose="02040502050405020303" pitchFamily="18" charset="0"/>
              </a:rPr>
              <a:t>State of Rhode Island</a:t>
            </a:r>
          </a:p>
          <a:p>
            <a:pPr marL="0" indent="0">
              <a:buFont typeface="Arial" panose="020B0604020202020204" pitchFamily="34" charset="0"/>
              <a:buNone/>
            </a:pPr>
            <a:endParaRPr lang="en-US" sz="1800" b="1" dirty="0">
              <a:solidFill>
                <a:schemeClr val="tx1"/>
              </a:solidFill>
              <a:latin typeface="Georgia" panose="02040502050405020303" pitchFamily="18" charset="0"/>
            </a:endParaRPr>
          </a:p>
          <a:p>
            <a:pPr marL="0" indent="0">
              <a:buFont typeface="Arial" panose="020B0604020202020204" pitchFamily="34" charset="0"/>
              <a:buNone/>
            </a:pPr>
            <a:r>
              <a:rPr lang="en-US" sz="1800" dirty="0">
                <a:solidFill>
                  <a:schemeClr val="tx1"/>
                </a:solidFill>
                <a:latin typeface="Georgia" panose="02040502050405020303" pitchFamily="18" charset="0"/>
              </a:rPr>
              <a:t>The use of tobacco by Rhode Island children is a health and substance abuse problem of the utmost severity.....It is the intent of this legislation to preserve and protect the health of children by (1) stopping the illegal sale of tobacco to children, and (2) by severely punishing those who disregard the laws relating to the illegal sale of tobacco products to children.</a:t>
            </a:r>
          </a:p>
        </p:txBody>
      </p:sp>
      <p:pic>
        <p:nvPicPr>
          <p:cNvPr id="6" name="Slide 8">
            <a:hlinkClick r:id="" action="ppaction://media"/>
            <a:extLst>
              <a:ext uri="{FF2B5EF4-FFF2-40B4-BE49-F238E27FC236}">
                <a16:creationId xmlns:a16="http://schemas.microsoft.com/office/drawing/2014/main" id="{6D0F3FB1-1473-1B25-993B-4C924CC7DF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97154219"/>
      </p:ext>
    </p:extLst>
  </p:cSld>
  <p:clrMapOvr>
    <a:masterClrMapping/>
  </p:clrMapOvr>
  <mc:AlternateContent xmlns:mc="http://schemas.openxmlformats.org/markup-compatibility/2006">
    <mc:Choice xmlns:p14="http://schemas.microsoft.com/office/powerpoint/2010/main" Requires="p14">
      <p:transition spd="slow" p14:dur="2000" advTm="39669"/>
    </mc:Choice>
    <mc:Fallback>
      <p:transition spd="slow" advTm="3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dirty="0"/>
              <a:t>Rhode Island General Laws</a:t>
            </a:r>
            <a:r>
              <a:rPr lang="en-US" sz="3200" b="1" i="0" dirty="0">
                <a:solidFill>
                  <a:srgbClr val="000000"/>
                </a:solidFill>
                <a:effectLst/>
                <a:latin typeface="Times New Roman" panose="02020603050405020304" pitchFamily="18" charset="0"/>
              </a:rPr>
              <a:t> §</a:t>
            </a:r>
            <a:r>
              <a:rPr lang="en-US" dirty="0"/>
              <a:t>  11-9-13</a:t>
            </a:r>
            <a:endParaRPr dirty="0"/>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a:t>9</a:t>
            </a:fld>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p:txBody>
          <a:bodyPr/>
          <a:lstStyle/>
          <a:p>
            <a:r>
              <a:rPr lang="en-US" sz="2400" b="1" i="0" dirty="0">
                <a:solidFill>
                  <a:srgbClr val="000000"/>
                </a:solidFill>
                <a:effectLst/>
                <a:latin typeface="Times New Roman" panose="02020603050405020304" pitchFamily="18" charset="0"/>
              </a:rPr>
              <a:t>§ 11-9-13. Sale or delivery of tobacco products, including electronic nicotine-delivery system products to individuals under twenty-one (21)</a:t>
            </a:r>
          </a:p>
          <a:p>
            <a:pPr lvl="1"/>
            <a:r>
              <a:rPr lang="en-US" b="0" i="0" dirty="0">
                <a:solidFill>
                  <a:srgbClr val="000000"/>
                </a:solidFill>
                <a:effectLst/>
                <a:latin typeface="Georgia" panose="02040502050405020303" pitchFamily="18" charset="0"/>
              </a:rPr>
              <a:t>No person shall sell, give, or deliver to any individual under twenty-one (21) years of age, any tobacco product in the form of cigarettes, bidi cigarettes, cigars, little cigars, flavored cigars known as “blunts,” unflavored “blunts,” flavored and unflavored blunt wraps, cigarette rolling papers of any size or composition, cigarillos and </a:t>
            </a:r>
            <a:r>
              <a:rPr lang="en-US" b="0" i="0" dirty="0" err="1">
                <a:solidFill>
                  <a:srgbClr val="000000"/>
                </a:solidFill>
                <a:effectLst/>
                <a:latin typeface="Georgia" panose="02040502050405020303" pitchFamily="18" charset="0"/>
              </a:rPr>
              <a:t>tiparillos</a:t>
            </a:r>
            <a:r>
              <a:rPr lang="en-US" b="0" i="0" dirty="0">
                <a:solidFill>
                  <a:srgbClr val="000000"/>
                </a:solidFill>
                <a:effectLst/>
                <a:latin typeface="Georgia" panose="02040502050405020303" pitchFamily="18" charset="0"/>
              </a:rPr>
              <a:t>, pipe tobacco, chewing tobacco, snuff, electronic nicotine-delivery system products, or any and all products as defined in § 44-20-1. Any person, firm, or corporation that owns, manages, or operates a place of business in which tobacco products are sold, including sales through tobacco product vending machines, shall post notice of this law conspicuously in the place of business in letters at least three-eighths of an inch (⅜″) high.</a:t>
            </a:r>
          </a:p>
          <a:p>
            <a:pPr marL="457200" lvl="1" indent="0">
              <a:buNone/>
            </a:pPr>
            <a:endParaRPr lang="en-US" sz="1200" dirty="0"/>
          </a:p>
        </p:txBody>
      </p:sp>
      <p:pic>
        <p:nvPicPr>
          <p:cNvPr id="2" name="Slide 9">
            <a:hlinkClick r:id="" action="ppaction://media"/>
            <a:extLst>
              <a:ext uri="{FF2B5EF4-FFF2-40B4-BE49-F238E27FC236}">
                <a16:creationId xmlns:a16="http://schemas.microsoft.com/office/drawing/2014/main" id="{A9D15ABD-2C99-B25A-809E-170C46CEB2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27687580"/>
      </p:ext>
    </p:extLst>
  </p:cSld>
  <p:clrMapOvr>
    <a:masterClrMapping/>
  </p:clrMapOvr>
  <mc:AlternateContent xmlns:mc="http://schemas.openxmlformats.org/markup-compatibility/2006">
    <mc:Choice xmlns:p14="http://schemas.microsoft.com/office/powerpoint/2010/main" Requires="p14">
      <p:transition spd="slow" p14:dur="2000" advTm="45603"/>
    </mc:Choice>
    <mc:Fallback>
      <p:transition spd="slow" advTm="45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_PGU1DTLQbmj.S2bwYaY.g"/>
</p:tagLst>
</file>

<file path=ppt/theme/theme1.xml><?xml version="1.0" encoding="utf-8"?>
<a:theme xmlns:a="http://schemas.openxmlformats.org/drawingml/2006/main" name="Theme1 PPT">
  <a:themeElements>
    <a:clrScheme name="Rhode Island">
      <a:dk1>
        <a:sysClr val="windowText" lastClr="000000"/>
      </a:dk1>
      <a:lt1>
        <a:sysClr val="window" lastClr="FFFFFF"/>
      </a:lt1>
      <a:dk2>
        <a:srgbClr val="44546A"/>
      </a:dk2>
      <a:lt2>
        <a:srgbClr val="C4C4C4"/>
      </a:lt2>
      <a:accent1>
        <a:srgbClr val="EB5152"/>
      </a:accent1>
      <a:accent2>
        <a:srgbClr val="1E497F"/>
      </a:accent2>
      <a:accent3>
        <a:srgbClr val="8FBAE4"/>
      </a:accent3>
      <a:accent4>
        <a:srgbClr val="FFC709"/>
      </a:accent4>
      <a:accent5>
        <a:srgbClr val="404040"/>
      </a:accent5>
      <a:accent6>
        <a:srgbClr val="656565"/>
      </a:accent6>
      <a:hlink>
        <a:srgbClr val="0563C1"/>
      </a:hlink>
      <a:folHlink>
        <a:srgbClr val="954F72"/>
      </a:folHlink>
    </a:clrScheme>
    <a:fontScheme name="Rhode">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E497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23000"/>
          </a:lnSpc>
          <a:spcBef>
            <a:spcPts val="600"/>
          </a:spcBef>
          <a:spcAft>
            <a:spcPts val="600"/>
          </a:spcAft>
          <a:defRPr sz="160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23000"/>
          </a:lnSpc>
          <a:spcBef>
            <a:spcPts val="600"/>
          </a:spcBef>
          <a:spcAft>
            <a:spcPts val="600"/>
          </a:spcAft>
          <a:defRPr sz="1600">
            <a:solidFill>
              <a:srgbClr val="656666"/>
            </a:solidFill>
          </a:defRPr>
        </a:defPPr>
      </a:lstStyle>
    </a:txDef>
  </a:objectDefaults>
  <a:extraClrSchemeLst/>
  <a:extLst>
    <a:ext uri="{05A4C25C-085E-4340-85A3-A5531E510DB2}">
      <thm15:themeFamily xmlns:thm15="http://schemas.microsoft.com/office/thememl/2012/main" name="Theme1 PPT" id="{B856E573-31CB-483D-9517-C88B6DF02C8E}" vid="{BA4E29D1-19A1-46DF-B6E1-BCE678C94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Rhode Island Theme PP - Blank</Template>
  <TotalTime>4096</TotalTime>
  <Words>5244</Words>
  <Application>Microsoft Office PowerPoint</Application>
  <PresentationFormat>Widescreen</PresentationFormat>
  <Paragraphs>315</Paragraphs>
  <Slides>28</Slides>
  <Notes>26</Notes>
  <HiddenSlides>0</HiddenSlides>
  <MMClips>25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1" baseType="lpstr">
      <vt:lpstr>Arial</vt:lpstr>
      <vt:lpstr>Calibri</vt:lpstr>
      <vt:lpstr>Calibri Light</vt:lpstr>
      <vt:lpstr>Franklin Gothic Book</vt:lpstr>
      <vt:lpstr>Franklin Gothic Demi Cond</vt:lpstr>
      <vt:lpstr>Georgia</vt:lpstr>
      <vt:lpstr>Open Sans</vt:lpstr>
      <vt:lpstr>Segoe UI</vt:lpstr>
      <vt:lpstr>Symbol</vt:lpstr>
      <vt:lpstr>Times New Roman</vt:lpstr>
      <vt:lpstr>Trebuchet MS</vt:lpstr>
      <vt:lpstr>Theme1 PPT</vt:lpstr>
      <vt:lpstr>think-cell Slide</vt:lpstr>
      <vt:lpstr>Rhode Island Tobacco Retailer Compliance Training License Holder Training Module</vt:lpstr>
      <vt:lpstr>Learning Objectives</vt:lpstr>
      <vt:lpstr>Why is Tobacco Regulated?</vt:lpstr>
      <vt:lpstr>Overview</vt:lpstr>
      <vt:lpstr>Tobacco in Rhode Island</vt:lpstr>
      <vt:lpstr>Tobacco in Rhode Island – Children and Youth</vt:lpstr>
      <vt:lpstr>Laws, Penalties and Definitions</vt:lpstr>
      <vt:lpstr>Governing Laws</vt:lpstr>
      <vt:lpstr>Rhode Island General Laws §  11-9-13</vt:lpstr>
      <vt:lpstr>Rhode Island General Laws §  11-9-13</vt:lpstr>
      <vt:lpstr>Defining a Tobacco Product</vt:lpstr>
      <vt:lpstr>PowerPoint Presentation</vt:lpstr>
      <vt:lpstr>Fines and Penalties</vt:lpstr>
      <vt:lpstr>Federal Laws and FDA</vt:lpstr>
      <vt:lpstr>FDA Links</vt:lpstr>
      <vt:lpstr>PowerPoint Presentation</vt:lpstr>
      <vt:lpstr>Training, Record-Keeping and Signage</vt:lpstr>
      <vt:lpstr>Training Program for Employees</vt:lpstr>
      <vt:lpstr>Required Record-keeping</vt:lpstr>
      <vt:lpstr>Establish Policies and Procedures</vt:lpstr>
      <vt:lpstr>Required Signage</vt:lpstr>
      <vt:lpstr>Acceptable Forms of ID</vt:lpstr>
      <vt:lpstr>PowerPoint Presentation</vt:lpstr>
      <vt:lpstr>Age Verification Techniques  </vt:lpstr>
      <vt:lpstr>Resources</vt:lpstr>
      <vt:lpstr>Questions</vt:lpstr>
      <vt:lpstr>Free Treatment Resources for Tobacco/Nicotine Use</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Reilly, Linda (BHDDH)</dc:creator>
  <cp:lastModifiedBy>Reilly, Linda (BHDDH)</cp:lastModifiedBy>
  <cp:revision>12</cp:revision>
  <dcterms:created xsi:type="dcterms:W3CDTF">2023-01-10T19:44:14Z</dcterms:created>
  <dcterms:modified xsi:type="dcterms:W3CDTF">2024-01-16T14:40:29Z</dcterms:modified>
</cp:coreProperties>
</file>