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B_D6938CF3.xml" ContentType="application/vnd.ms-powerpoint.comments+xml"/>
  <Override PartName="/ppt/notesSlides/notesSlide7.xml" ContentType="application/vnd.openxmlformats-officedocument.presentationml.notesSlide+xml"/>
  <Override PartName="/ppt/comments/modernComment_13C_A31A044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324" r:id="rId3"/>
    <p:sldId id="299" r:id="rId4"/>
    <p:sldId id="277" r:id="rId5"/>
    <p:sldId id="326" r:id="rId6"/>
    <p:sldId id="327" r:id="rId7"/>
    <p:sldId id="315" r:id="rId8"/>
    <p:sldId id="331" r:id="rId9"/>
    <p:sldId id="316" r:id="rId10"/>
    <p:sldId id="286" r:id="rId11"/>
    <p:sldId id="333" r:id="rId12"/>
    <p:sldId id="297" r:id="rId13"/>
    <p:sldId id="287" r:id="rId14"/>
    <p:sldId id="288" r:id="rId15"/>
    <p:sldId id="294" r:id="rId16"/>
    <p:sldId id="310" r:id="rId17"/>
    <p:sldId id="292" r:id="rId18"/>
    <p:sldId id="325"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7C1212-4011-798E-477D-4897C0488680}" name="Mulligan, Maureen (BHDDH)" initials="M(" userId="S::maureen.mulligan@bhddh.ri.gov::1c272ad7-e2b2-40dc-a768-b0ac6bb738e3" providerId="AD"/>
  <p188:author id="{DDE61819-CDFE-4D7D-2404-847A859F8525}" name="Hall, Sarah (BHDDH)" initials="HS(" userId="S::Sarah.Hall@bhddh.ri.gov::405a5415-86e7-48ae-9524-74c5c273d4c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8623D-26DD-49C7-85FA-6B569678620C}" v="17" dt="2023-12-20T17:37:09.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801" autoAdjust="0"/>
  </p:normalViewPr>
  <p:slideViewPr>
    <p:cSldViewPr snapToGrid="0">
      <p:cViewPr varScale="1">
        <p:scale>
          <a:sx n="40" d="100"/>
          <a:sy n="40" d="100"/>
        </p:scale>
        <p:origin x="19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8/10/relationships/authors" Target="authors.xml"/></Relationships>
</file>

<file path=ppt/comments/modernComment_13B_D6938CF3.xml><?xml version="1.0" encoding="utf-8"?>
<p188:cmLst xmlns:a="http://schemas.openxmlformats.org/drawingml/2006/main" xmlns:r="http://schemas.openxmlformats.org/officeDocument/2006/relationships" xmlns:p188="http://schemas.microsoft.com/office/powerpoint/2018/8/main">
  <p188:cm id="{BC6C21CD-26E9-4BF1-AFCB-B0F304E86B73}" authorId="{DDE61819-CDFE-4D7D-2404-847A859F8525}" created="2023-08-29T18:09:38.782">
    <ac:txMkLst xmlns:ac="http://schemas.microsoft.com/office/drawing/2013/main/command">
      <pc:docMk xmlns:pc="http://schemas.microsoft.com/office/powerpoint/2013/main/command"/>
      <pc:sldMk xmlns:pc="http://schemas.microsoft.com/office/powerpoint/2013/main/command" cId="3599994099" sldId="315"/>
      <ac:spMk id="3" creationId="{FA8648FD-EA80-A5B5-415B-75BBD0BC7BB9}"/>
      <ac:txMk cp="29" len="11">
        <ac:context len="963" hash="2447357966"/>
      </ac:txMk>
    </ac:txMkLst>
    <p188:pos x="4782312" y="331934"/>
    <p188:txBody>
      <a:bodyPr/>
      <a:lstStyle/>
      <a:p>
        <a:r>
          <a:rPr lang="en-US"/>
          <a:t>Would pictures be helpful here?</a:t>
        </a:r>
      </a:p>
    </p188:txBody>
  </p188:cm>
</p188:cmLst>
</file>

<file path=ppt/comments/modernComment_13C_A31A0442.xml><?xml version="1.0" encoding="utf-8"?>
<p188:cmLst xmlns:a="http://schemas.openxmlformats.org/drawingml/2006/main" xmlns:r="http://schemas.openxmlformats.org/officeDocument/2006/relationships" xmlns:p188="http://schemas.microsoft.com/office/powerpoint/2018/8/main">
  <p188:cm id="{50F8D948-242E-4D4E-B152-43BCE4B91711}" authorId="{737C1212-4011-798E-477D-4897C0488680}" created="2023-09-07T18:38:24.550">
    <pc:sldMkLst xmlns:pc="http://schemas.microsoft.com/office/powerpoint/2013/main/command">
      <pc:docMk/>
      <pc:sldMk cId="2736391234" sldId="316"/>
    </pc:sldMkLst>
    <p188:txBody>
      <a:bodyPr/>
      <a:lstStyle/>
      <a:p>
        <a:r>
          <a:rPr lang="en-US"/>
          <a:t>In order to comply with federal law, retailers cannot sell to those under the age of 21. This is true in states that have not yet raised the minimum age in state law and in those places where exemptions were created for military service members. The minimum legal sales age is 21 for all people in all places. This holds true in all states, U.S. territories, and Tribal jurisdictions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2AB33-56AA-414C-9651-866E22C2A986}"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036ED-DCD1-4D01-90C0-E16B4702293B}" type="slidenum">
              <a:rPr lang="en-US" smtClean="0"/>
              <a:t>‹#›</a:t>
            </a:fld>
            <a:endParaRPr lang="en-US"/>
          </a:p>
        </p:txBody>
      </p:sp>
    </p:spTree>
    <p:extLst>
      <p:ext uri="{BB962C8B-B14F-4D97-AF65-F5344CB8AC3E}">
        <p14:creationId xmlns:p14="http://schemas.microsoft.com/office/powerpoint/2010/main" val="365078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State of Rhode Island’s training for tobacco sales compliance. This training has to be completed by everyone who will be selling tobacco products as a part of their job. </a:t>
            </a:r>
          </a:p>
        </p:txBody>
      </p:sp>
      <p:sp>
        <p:nvSpPr>
          <p:cNvPr id="4" name="Slide Number Placeholder 3"/>
          <p:cNvSpPr>
            <a:spLocks noGrp="1"/>
          </p:cNvSpPr>
          <p:nvPr>
            <p:ph type="sldNum" sz="quarter" idx="5"/>
          </p:nvPr>
        </p:nvSpPr>
        <p:spPr/>
        <p:txBody>
          <a:bodyPr/>
          <a:lstStyle/>
          <a:p>
            <a:fld id="{9BBB7AAE-50FE-4F6F-B23C-EC41CC378DCF}" type="slidenum">
              <a:rPr lang="en-US" smtClean="0"/>
              <a:t>1</a:t>
            </a:fld>
            <a:endParaRPr lang="en-US"/>
          </a:p>
        </p:txBody>
      </p:sp>
      <p:sp>
        <p:nvSpPr>
          <p:cNvPr id="5" name="Footer Placeholder 4">
            <a:extLst>
              <a:ext uri="{FF2B5EF4-FFF2-40B4-BE49-F238E27FC236}">
                <a16:creationId xmlns:a16="http://schemas.microsoft.com/office/drawing/2014/main" id="{4BC0828E-2B4E-37EF-30FB-D2217DAA49BD}"/>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826986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Sometimes, people who are not 21 will try to use a fake ID to purchase tobacco products. Here are a few ways you can check to be sure an ID is not a fake.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Look for any imperfections on the ID. These could include peeling of the plastic covering, a bumpy or raised surface, or ink that looks smudged or streaked.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Look at the ID under bright light so that you will notice any pin holes or glue lines. Check that the state seal is present and that the watermark is there in the right place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Check to be sure that the numbers match. An ID will have the same identification number and date of birth printed on both the front and the back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Look at the person in front of you. Make sure that the picture in the ID and the person in front of you look the same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Check the ID for spelling or other mistakes. There are a few listed on this page as examples</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0CB4FFA-2C56-CE1B-013F-CD2C836157B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301014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Here are some common mistakes you should avoid. </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FB552200-0E5F-B3F9-403B-0E9326BE3F6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2503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Here is a quick way to calculate that the person whose ID you’re looking at is at least 21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Take a look at the date of birth on the ID. Now, add 20 to the year of birth. Now, add one more. Is that date before today? If so, they are 21. If not, don’t make the sale.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8C2F3A44-B6F6-D20D-07DE-5DA3F27C0E0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389371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Here are some tips to help you say no when someone who isn’t 21 tries to make a purchase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Let’s imagine you have a customer who shows you their ID when you ask for it. You look at it, and it turns out they’re not 21. You can remind them that they have to be 21 to make the purchase. You can say something like, “I’m sorry, but it’s against the law for me to sell this to you. You have to be 21 to purchase this product legally.”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What happens if an underage customer tells you they’re trying to make the purchase for an adult, not for themselves? If a parent or other adult sends someone under 21 to the store to buy a tobacco product, explain that someone who is at least 21 has to come in to make the purchase. You could say, “I’m sorry, but it’s against the law for me to sell this to you – even if it isn’t for you to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What if a customer doesn’t have an ID? You don’t need to accuse them of being underage – you can simply say, “I have to see your ID before I can sell this to you. It’s the law and I could lose my job if I don’t.”</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B89E24D3-C2A1-CFFF-CCF6-8D1664BD9B8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3822626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What about if your customer clearly looks over 21, but they don’t have their ID? State law still requires you to refuse the sale. You can tell them that “State law requires that I check the ID of all customers attempting to purchase tobacco products. If I don’t verify your ID, I could lose my job.”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Sometimes, someone who is over 21 will try to buy tobacco products for someone who is underage. If you have any reason to believe a customer over 21 is purchasing for someone who is under 21, you can’t make the sale. Even if it is someone’s parent. You can say something like, “I’m sorry, it looks like you might be purchasing this for someone who isn’t 21, so I can’t sell you this product.”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What if you have a friend that is under 21 who is trying to make a tobacco product purchase? Don’t be tempted to sell to your friends. You can say, “it’s nothing personal, it’s just the law. I could lose my job if I sell this to you.”</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2CE1377-5C29-72C3-E53B-7A3B14BE734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850321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Sometimes, you will have to deal with difficult customers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You can explain what the law says – that it is against the law for you to sell tobacco products to anyone under 21, that you are required to verify ID and that you could be fired if you don’t.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Be polite, but firm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Try to stay calm, and remember – you are not required to sell any tobacco product to anyone. If you refuse a sale because you think you’re doing the right thing – the law is on your side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If you’ve already said no, and the person in front of you is not letting it go, try to focus your attention on the next customer in line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If a customer gets angry, ask for help from a manager – or, if you have them, from a security officer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You could offer to get assistance from the police if you have a customer that is angry or starts to yell</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1E936352-1019-BA60-6908-2D275F76C84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102920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now be directed to a quiz. </a:t>
            </a:r>
          </a:p>
          <a:p>
            <a:endParaRPr lang="en-US"/>
          </a:p>
          <a:p>
            <a:r>
              <a:rPr lang="en-US"/>
              <a:t>After you complete it, a certificate will be sent to your email address that you provide. Please keep this certificate for your records. A copy of that certificate will also be sent to your employer. </a:t>
            </a:r>
          </a:p>
        </p:txBody>
      </p:sp>
      <p:sp>
        <p:nvSpPr>
          <p:cNvPr id="4" name="Slide Number Placeholder 3"/>
          <p:cNvSpPr>
            <a:spLocks noGrp="1"/>
          </p:cNvSpPr>
          <p:nvPr>
            <p:ph type="sldNum" sz="quarter" idx="5"/>
          </p:nvPr>
        </p:nvSpPr>
        <p:spPr/>
        <p:txBody>
          <a:bodyPr/>
          <a:lstStyle/>
          <a:p>
            <a:fld id="{5AC036ED-DCD1-4D01-90C0-E16B4702293B}" type="slidenum">
              <a:rPr lang="en-US" smtClean="0"/>
              <a:t>17</a:t>
            </a:fld>
            <a:endParaRPr lang="en-US"/>
          </a:p>
        </p:txBody>
      </p:sp>
    </p:spTree>
    <p:extLst>
      <p:ext uri="{BB962C8B-B14F-4D97-AF65-F5344CB8AC3E}">
        <p14:creationId xmlns:p14="http://schemas.microsoft.com/office/powerpoint/2010/main" val="388926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1BC6D9B3-3D6A-54CC-E242-0371AA687F1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349665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Today we will be covering lots of information about tobacco products. By the end of this training, you will be confident that you know what a tobacco product is. You will know who can and who cannot purchase tobacco products. You will know how to calculate someone’s age to know whether they are allowed to purchase tobacco products or not. You will know what to look out for when someone tries to buy tobacco product illegally. Finally, we will give you tips and tricks to deal with someone who is trying to make a purchase but doesn’t have an ID, or if their ID is not valid</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6DC4E616-1DEC-31CA-5D79-00177700929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19044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17FE4EA1-D081-7A2C-5C75-9B917B59048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310586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thousand eight hundred Rhode Islanders die each year from causes directly related to their own smoking. That is nearly five people a day. Smoking kills more people than alcohol, AIDS, car crashes, illegal drugs, murders and death by suicide combined. And that is not including those that die from other tobacco-related causes such as fires caused by smoking and smokeless tobacco use.</a:t>
            </a:r>
          </a:p>
          <a:p>
            <a:endParaRPr lang="en-US"/>
          </a:p>
        </p:txBody>
      </p:sp>
      <p:sp>
        <p:nvSpPr>
          <p:cNvPr id="4" name="Slide Number Placeholder 3"/>
          <p:cNvSpPr>
            <a:spLocks noGrp="1"/>
          </p:cNvSpPr>
          <p:nvPr>
            <p:ph type="sldNum" sz="quarter" idx="5"/>
          </p:nvPr>
        </p:nvSpPr>
        <p:spPr/>
        <p:txBody>
          <a:bodyPr/>
          <a:lstStyle/>
          <a:p>
            <a:fld id="{5AC036ED-DCD1-4D01-90C0-E16B4702293B}" type="slidenum">
              <a:rPr lang="en-US" smtClean="0"/>
              <a:t>4</a:t>
            </a:fld>
            <a:endParaRPr lang="en-US"/>
          </a:p>
        </p:txBody>
      </p:sp>
    </p:spTree>
    <p:extLst>
      <p:ext uri="{BB962C8B-B14F-4D97-AF65-F5344CB8AC3E}">
        <p14:creationId xmlns:p14="http://schemas.microsoft.com/office/powerpoint/2010/main" val="128130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play a very important role in helping prevent kids from becoming addicted to nicotine or other tobacco products. With your help, we can reduce underage tobacco use and save the lives of youth and young adults who would otherwise become addicted to this substance</a:t>
            </a: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B7AAE-50FE-4F6F-B23C-EC41CC378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440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slide, we’ll spend a few minutes defining what a tobacco product is, and go over examples. A tobacco product is any products that contains, is made of or derived from tobacco or nicotine. These products include:</a:t>
            </a:r>
          </a:p>
          <a:p>
            <a:r>
              <a:rPr lang="en-US"/>
              <a:t>Cigarettes</a:t>
            </a:r>
          </a:p>
          <a:p>
            <a:r>
              <a:rPr lang="en-US"/>
              <a:t>Cigars or little cigars, sometimes called cigarillos. These include any roll which is made entirely or partially from tobacco. It doesn’t matter how big or small it is, what shape it is or if there are any other ingredients. Even if it is made mostly of other ingredients, if there is any tobacco at all, it is considered a tobacco product.</a:t>
            </a:r>
          </a:p>
          <a:p>
            <a:r>
              <a:rPr lang="en-US"/>
              <a:t>Spitting tobacco is a category that includes snuff, powdered tobacco, chew, dip, pouches and smokeless tobacco</a:t>
            </a:r>
          </a:p>
          <a:p>
            <a:r>
              <a:rPr lang="en-US"/>
              <a:t>ENDS are electronic nicotine delivery systems, better known as vapes. Any electronic product, such as an e-cigarette, e-cigar, e-cigarillo, e-little cigar, e-pipe, e-hookah, heat not burn products, e-liquids, e-liquid products or any related device AND any cartridge or other component of such a device. Examples of device components include batteries, blanks, cartridges, chargers, closed pod systems, dab pens, disposables, mods, open or refillable systems or devices, pods, skins, kits, tanks, and any kind of vape juice, regardless of its container.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B7AAE-50FE-4F6F-B23C-EC41CC378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AF337C-F88E-D64B-E46A-5AA2B42C306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276773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Anyone who wants to purchase a tobacco product has to be 21 years old to do so. This includes both products that contain tobacco and devices such as vape batteries or rolling papers. It is against Rhode Island and federal law to sell any tobacco product to anyone who is under 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B7AAE-50FE-4F6F-B23C-EC41CC378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BBDCBB8-AF26-B0A3-F002-D8A1B10D16A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414287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761a079371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761a079371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a:t>It is your responsibility to verify the age of everyone who tries to purchase a tobacco product. You have to ask for an ID and You have to make sure it is valid. If someone doesn’t give you an ID, you can’t make the sale.</a:t>
            </a:r>
          </a:p>
          <a:p>
            <a:endParaRPr lang="en-US"/>
          </a:p>
          <a:p>
            <a:r>
              <a:rPr lang="en-US"/>
              <a:t>Valid forms of identification include a State-issued driver’s license or other state issued form of ID from the DMV, a federally issued passport, or foreign government issued passport, a federally recognized tribal issued photo ID, or a Card I-766, which is an employment Authorization card issued by US Immigration Services.</a:t>
            </a:r>
          </a:p>
          <a:p>
            <a:endParaRPr lang="en-US"/>
          </a:p>
          <a:p>
            <a:r>
              <a:rPr lang="en-US"/>
              <a:t>Many states issue IDs for people under 21 that look obviously different. Ours here in RI are turned to be vertical, as are those from Connecticut and Massachusetts. This takes the guesswork out of calculating a purchasers age.</a:t>
            </a:r>
          </a:p>
          <a:p>
            <a:endParaRPr lang="en-US"/>
          </a:p>
          <a:p>
            <a:r>
              <a:rPr lang="en-US"/>
              <a:t>Examples of IDs that are NOT valid are student IDs or IDs that are given by an employer to workers.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When you are given an ID, look at it. Check the date of birth. The date of birth has to at least 21 years ago as of the day you are looking at it. Look at the picture to make sure that is the person in front of you. Make sure that the ID is not expired. It will have an expiration date on it – check that date to be sure it hasn’t passed.</a:t>
            </a:r>
          </a:p>
        </p:txBody>
      </p:sp>
      <p:sp>
        <p:nvSpPr>
          <p:cNvPr id="968" name="Google Shape;968;g1761a079371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3BD410CC-2C81-E65E-76BD-7614B0A033A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https://www.cdc.gov/tobacco/stateandcommunity/state-fact-sheets/index.htm#RI</a:t>
            </a:r>
          </a:p>
        </p:txBody>
      </p:sp>
    </p:spTree>
    <p:extLst>
      <p:ext uri="{BB962C8B-B14F-4D97-AF65-F5344CB8AC3E}">
        <p14:creationId xmlns:p14="http://schemas.microsoft.com/office/powerpoint/2010/main" val="150475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now know that Rhode Island law requires you and your staff to check the identification for each customer that wants to purchase any tobacco product, and ensure that the identification you are looking at is valid. So, what makes an ID valid? A valid ID has been issued by the state or federal government, has a picture on it, and is current – meaning it is not past its expiration date.</a:t>
            </a:r>
          </a:p>
        </p:txBody>
      </p:sp>
      <p:sp>
        <p:nvSpPr>
          <p:cNvPr id="4" name="Slide Number Placeholder 3"/>
          <p:cNvSpPr>
            <a:spLocks noGrp="1"/>
          </p:cNvSpPr>
          <p:nvPr>
            <p:ph type="sldNum" sz="quarter" idx="5"/>
          </p:nvPr>
        </p:nvSpPr>
        <p:spPr/>
        <p:txBody>
          <a:bodyPr/>
          <a:lstStyle/>
          <a:p>
            <a:fld id="{9BBB7AAE-50FE-4F6F-B23C-EC41CC378DCF}" type="slidenum">
              <a:rPr lang="en-US" smtClean="0"/>
              <a:t>10</a:t>
            </a:fld>
            <a:endParaRPr lang="en-US"/>
          </a:p>
        </p:txBody>
      </p:sp>
      <p:sp>
        <p:nvSpPr>
          <p:cNvPr id="5" name="Footer Placeholder 4">
            <a:extLst>
              <a:ext uri="{FF2B5EF4-FFF2-40B4-BE49-F238E27FC236}">
                <a16:creationId xmlns:a16="http://schemas.microsoft.com/office/drawing/2014/main" id="{A0D3674B-FB3C-8501-6725-EAC89C9B4E36}"/>
              </a:ext>
            </a:extLst>
          </p:cNvPr>
          <p:cNvSpPr>
            <a:spLocks noGrp="1"/>
          </p:cNvSpPr>
          <p:nvPr>
            <p:ph type="ftr" sz="quarter" idx="4"/>
          </p:nvPr>
        </p:nvSpPr>
        <p:spPr/>
        <p:txBody>
          <a:bodyPr/>
          <a:lstStyle/>
          <a:p>
            <a:r>
              <a:rPr lang="en-US"/>
              <a:t>https://www.cdc.gov/tobacco/stateandcommunity/state-fact-sheets/index.htm#RI</a:t>
            </a:r>
          </a:p>
        </p:txBody>
      </p:sp>
    </p:spTree>
    <p:extLst>
      <p:ext uri="{BB962C8B-B14F-4D97-AF65-F5344CB8AC3E}">
        <p14:creationId xmlns:p14="http://schemas.microsoft.com/office/powerpoint/2010/main" val="362742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5B12-E9E0-5251-07F8-31B0F348F8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F3830-13F9-C9C0-BF75-0B38EB3B8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815C3-5ADA-210D-DE04-91FC3014EBB9}"/>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9124FB89-E424-322B-06AB-5D2C0F1E7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21954-A23F-92FE-B25D-D1ED6DEF056E}"/>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249530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DC4F-AB7F-A628-D18B-EA4A07C63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239903-0987-83AE-A507-DAA1FC2526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0C676-9196-B08D-0442-FD56A46126E1}"/>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1C6AAD73-4041-55AB-633E-18A6EAD30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60CBE-818C-FE43-8486-C32315C4C5D1}"/>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98612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C14E4-8512-565C-41BD-EC50F5F829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99B52D-3842-7E94-CD90-B86F23321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3E35-CF52-81AB-629E-DEE838EFDF6D}"/>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4156ACA1-F710-FAD3-8DB0-C8AF45A7F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CA170-52CE-44E7-F92B-DFF80259291D}"/>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305141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271"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24487415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271"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409088355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2992323"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304800"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602"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3417994"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3310340"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3310340"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272301582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7458D1-E74D-4D21-9BE4-97F658C9ED21}"/>
              </a:ext>
            </a:extLst>
          </p:cNvPr>
          <p:cNvCxnSpPr/>
          <p:nvPr/>
        </p:nvCxnSpPr>
        <p:spPr>
          <a:xfrm>
            <a:off x="5797019" y="3429000"/>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B37699F4-DD53-46D4-8DD3-A8170FF960AE}"/>
              </a:ext>
            </a:extLst>
          </p:cNvPr>
          <p:cNvSpPr/>
          <p:nvPr/>
        </p:nvSpPr>
        <p:spPr>
          <a:xfrm>
            <a:off x="5639445" y="5895975"/>
            <a:ext cx="913111" cy="413727"/>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71123FAC-05A1-4CB3-B8EA-CF7C5BFA7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81854379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Transition 2">
    <p:spTree>
      <p:nvGrpSpPr>
        <p:cNvPr id="1" name=""/>
        <p:cNvGrpSpPr/>
        <p:nvPr/>
      </p:nvGrpSpPr>
      <p:grpSpPr>
        <a:xfrm>
          <a:off x="0" y="0"/>
          <a:ext cx="0" cy="0"/>
          <a:chOff x="0" y="0"/>
          <a:chExt cx="0" cy="0"/>
        </a:xfrm>
      </p:grpSpPr>
      <p:sp>
        <p:nvSpPr>
          <p:cNvPr id="15" name="Прямоугольник 28">
            <a:extLst>
              <a:ext uri="{FF2B5EF4-FFF2-40B4-BE49-F238E27FC236}">
                <a16:creationId xmlns:a16="http://schemas.microsoft.com/office/drawing/2014/main" id="{E5A4F19E-E151-4030-A849-5944CAF89A02}"/>
              </a:ext>
            </a:extLst>
          </p:cNvPr>
          <p:cNvSpPr/>
          <p:nvPr/>
        </p:nvSpPr>
        <p:spPr>
          <a:xfrm>
            <a:off x="304800" y="304800"/>
            <a:ext cx="11582400" cy="6248400"/>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5EBB13D-1295-4E24-9EA8-1CE2580F40E4}"/>
              </a:ext>
            </a:extLst>
          </p:cNvPr>
          <p:cNvCxnSpPr/>
          <p:nvPr/>
        </p:nvCxnSpPr>
        <p:spPr>
          <a:xfrm>
            <a:off x="5797019" y="3429000"/>
            <a:ext cx="597962" cy="0"/>
          </a:xfrm>
          <a:prstGeom prst="line">
            <a:avLst/>
          </a:prstGeom>
          <a:ln w="76200">
            <a:solidFill>
              <a:srgbClr val="1A497F"/>
            </a:solidFill>
          </a:ln>
        </p:spPr>
        <p:style>
          <a:lnRef idx="1">
            <a:schemeClr val="accent1"/>
          </a:lnRef>
          <a:fillRef idx="0">
            <a:schemeClr val="accent1"/>
          </a:fillRef>
          <a:effectRef idx="0">
            <a:schemeClr val="accent1"/>
          </a:effectRef>
          <a:fontRef idx="minor">
            <a:schemeClr val="tx1"/>
          </a:fontRef>
        </p:style>
      </p:cxnSp>
      <p:sp>
        <p:nvSpPr>
          <p:cNvPr id="19" name="Прямоугольник 11">
            <a:extLst>
              <a:ext uri="{FF2B5EF4-FFF2-40B4-BE49-F238E27FC236}">
                <a16:creationId xmlns:a16="http://schemas.microsoft.com/office/drawing/2014/main" id="{F3E0247C-306E-4AA7-B1F0-E4264EA5E67A}"/>
              </a:ext>
            </a:extLst>
          </p:cNvPr>
          <p:cNvSpPr/>
          <p:nvPr/>
        </p:nvSpPr>
        <p:spPr>
          <a:xfrm>
            <a:off x="5639445" y="5895975"/>
            <a:ext cx="913111" cy="413727"/>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A50CEBB8-8A56-4B9E-839E-93E88D4B69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1" name="Freeform: Shape 10">
            <a:extLst>
              <a:ext uri="{FF2B5EF4-FFF2-40B4-BE49-F238E27FC236}">
                <a16:creationId xmlns:a16="http://schemas.microsoft.com/office/drawing/2014/main" id="{786A1E2A-4231-4590-B611-2A005950C627}"/>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2" name="Freeform: Shape 11">
            <a:extLst>
              <a:ext uri="{FF2B5EF4-FFF2-40B4-BE49-F238E27FC236}">
                <a16:creationId xmlns:a16="http://schemas.microsoft.com/office/drawing/2014/main" id="{36468555-7C91-4DC4-852B-128263D97165}"/>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56804074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Transition 3">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rgbClr val="FFC707"/>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351EAE2C-00FD-4ECA-B759-9E1521EBD5D8}"/>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B66B2957-0EBB-4DDE-BE9C-E4A4317CC92A}"/>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94884485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Transition 4">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36" name="Freeform: Shape 35">
            <a:extLst>
              <a:ext uri="{FF2B5EF4-FFF2-40B4-BE49-F238E27FC236}">
                <a16:creationId xmlns:a16="http://schemas.microsoft.com/office/drawing/2014/main" id="{1B00F4F4-2DC0-444B-A711-A5D176996831}"/>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30" name="Freeform: Shape 29">
            <a:extLst>
              <a:ext uri="{FF2B5EF4-FFF2-40B4-BE49-F238E27FC236}">
                <a16:creationId xmlns:a16="http://schemas.microsoft.com/office/drawing/2014/main" id="{51921B63-C24B-40ED-85BE-26D49B86E047}"/>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107966435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lvl1pPr>
              <a:defRPr/>
            </a:lvl1pPr>
          </a:lstStyle>
          <a:p>
            <a:r>
              <a:rPr lang="en-US"/>
              <a:t>YOUR SLIDE’S TITLE GOES HERE</a:t>
            </a:r>
          </a:p>
        </p:txBody>
      </p:sp>
      <p:sp>
        <p:nvSpPr>
          <p:cNvPr id="3" name="Content Placeholder 2">
            <a:extLst>
              <a:ext uri="{FF2B5EF4-FFF2-40B4-BE49-F238E27FC236}">
                <a16:creationId xmlns:a16="http://schemas.microsoft.com/office/drawing/2014/main" id="{A753EC81-5AD8-430D-8FD1-210064968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69365765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5964-0261-29C1-E80E-D028AACB4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6B6C3B-9467-C18B-5712-822CCFD0B9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2C5AE-B219-96DE-4E8C-93A12FFCBECC}"/>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87F2E4CD-72C9-63AD-EEFD-F0521DAC8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B9DF5-4CAB-1CF7-6280-1283B2676F0F}"/>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415435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61707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2"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60732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3"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99084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1158240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04892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s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554355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4A30C68-45E3-466C-92E1-DBE369D97BB0}"/>
              </a:ext>
            </a:extLst>
          </p:cNvPr>
          <p:cNvSpPr>
            <a:spLocks noGrp="1"/>
          </p:cNvSpPr>
          <p:nvPr>
            <p:ph type="body" sz="quarter" idx="15"/>
          </p:nvPr>
        </p:nvSpPr>
        <p:spPr>
          <a:xfrm>
            <a:off x="6340602" y="2085975"/>
            <a:ext cx="5546598"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74235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s and Image on the R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60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24896292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s and Image on the R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33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335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05625235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s and Image on the R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09909C-F8EB-4588-A2C4-BCA7B7D97A6C}"/>
              </a:ext>
            </a:extLst>
          </p:cNvPr>
          <p:cNvSpPr/>
          <p:nvPr/>
        </p:nvSpPr>
        <p:spPr>
          <a:xfrm>
            <a:off x="304800" y="304800"/>
            <a:ext cx="5791200" cy="548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782574" y="724109"/>
            <a:ext cx="4736236" cy="123395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three lines or less.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20482636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s and Image on the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54495360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exts and Image on the Left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8387007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AEE3-B14D-4801-3D56-4DACC09D4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3292D-8198-FABA-7909-2C06EE0597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F76512-2CA5-F13F-9198-B76EE831EFF1}"/>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C50FC3B2-0443-60E3-4E76-853B406B9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E1A56-BAF0-68E4-0A79-AC656E115952}"/>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403104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exts and Image on the Left 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32064335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Image on the R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387168"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50345924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laceholder – Full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0" y="2085975"/>
            <a:ext cx="11582400"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marR="0" indent="0" algn="l" defTabSz="914400" rtl="0" eaLnBrk="1" fontAlgn="auto" latinLnBrk="0" hangingPunct="1">
              <a:lnSpc>
                <a:spcPct val="123000"/>
              </a:lnSpc>
              <a:spcBef>
                <a:spcPts val="600"/>
              </a:spcBef>
              <a:spcAft>
                <a:spcPts val="600"/>
              </a:spcAft>
              <a:buClr>
                <a:schemeClr val="accent1"/>
              </a:buClr>
              <a:buSzTx/>
              <a:buFont typeface="Arial" panose="020B0604020202020204" pitchFamily="34" charset="0"/>
              <a:buNone/>
              <a:tabLst/>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3895493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Placeholder – Righ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1"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7149483"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99236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Placeholder – Lef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5551504"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476320"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89211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Topics and Right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7608162" y="2085975"/>
            <a:ext cx="4279037"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908469951"/>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Image Top Center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4119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99556"/>
            <a:ext cx="11582400" cy="701731"/>
          </a:xfrm>
        </p:spPr>
        <p:txBody>
          <a:bodyPr/>
          <a:lstStyle>
            <a:lvl1pPr algn="ctr">
              <a:defRPr>
                <a:solidFill>
                  <a:schemeClr val="bg1"/>
                </a:solidFill>
              </a:defRPr>
            </a:lvl1p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1307101" y="2157972"/>
            <a:ext cx="9574750" cy="850392"/>
          </a:xfrm>
        </p:spPr>
        <p:txBody>
          <a:bodyPr>
            <a:noAutofit/>
          </a:bodyPr>
          <a:lstStyle>
            <a:lvl1pPr marL="0" indent="0" algn="ctr">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1752" y="4456590"/>
            <a:ext cx="11585448"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14621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Image Top Cent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B9E84-EAB5-4256-B0FC-EBDD2DE11CAA}"/>
              </a:ext>
            </a:extLst>
          </p:cNvPr>
          <p:cNvSpPr/>
          <p:nvPr/>
        </p:nvSpPr>
        <p:spPr>
          <a:xfrm>
            <a:off x="0" y="0"/>
            <a:ext cx="12192000" cy="2476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95325" y="762000"/>
            <a:ext cx="10801350" cy="3357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95325" y="4456590"/>
            <a:ext cx="10798302"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47079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ig Image Ful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68579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243028484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2" name="Picture Placeholder 6">
            <a:extLst>
              <a:ext uri="{FF2B5EF4-FFF2-40B4-BE49-F238E27FC236}">
                <a16:creationId xmlns:a16="http://schemas.microsoft.com/office/drawing/2014/main" id="{E0F372CA-BA6E-4848-ACA8-D2B859CE96CF}"/>
              </a:ext>
            </a:extLst>
          </p:cNvPr>
          <p:cNvSpPr>
            <a:spLocks noGrp="1"/>
          </p:cNvSpPr>
          <p:nvPr>
            <p:ph type="pic" sz="quarter" idx="17"/>
          </p:nvPr>
        </p:nvSpPr>
        <p:spPr>
          <a:xfrm>
            <a:off x="3048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3" name="Picture Placeholder 6">
            <a:extLst>
              <a:ext uri="{FF2B5EF4-FFF2-40B4-BE49-F238E27FC236}">
                <a16:creationId xmlns:a16="http://schemas.microsoft.com/office/drawing/2014/main" id="{319E8062-8734-42E6-9356-0CE8EC4F549D}"/>
              </a:ext>
            </a:extLst>
          </p:cNvPr>
          <p:cNvSpPr>
            <a:spLocks noGrp="1"/>
          </p:cNvSpPr>
          <p:nvPr>
            <p:ph type="pic" sz="quarter" idx="18"/>
          </p:nvPr>
        </p:nvSpPr>
        <p:spPr>
          <a:xfrm>
            <a:off x="62484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5344002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2F72-3F3C-B948-0B1E-A357C8E9C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1A179-A18C-BC7B-BCCF-A4E98EF94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C8D198-0EC2-898A-CB08-A1101AFF68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3A6C1-E5B7-9818-7AA5-FEDD37BD6D25}"/>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6" name="Footer Placeholder 5">
            <a:extLst>
              <a:ext uri="{FF2B5EF4-FFF2-40B4-BE49-F238E27FC236}">
                <a16:creationId xmlns:a16="http://schemas.microsoft.com/office/drawing/2014/main" id="{DF721674-2EF9-92BB-5847-E4F942E3F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BCC8C-051E-D5D2-E98C-CBF42944816F}"/>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1499565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4F58E7-6674-4D6D-B28B-4FB4B152A9DA}"/>
              </a:ext>
            </a:extLst>
          </p:cNvPr>
          <p:cNvSpPr>
            <a:spLocks noGrp="1"/>
          </p:cNvSpPr>
          <p:nvPr>
            <p:ph type="pic" sz="quarter" idx="20"/>
          </p:nvPr>
        </p:nvSpPr>
        <p:spPr>
          <a:xfrm>
            <a:off x="3048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E5E5F7BD-6E72-44E3-8CFF-CC5897C0F48C}"/>
              </a:ext>
            </a:extLst>
          </p:cNvPr>
          <p:cNvSpPr>
            <a:spLocks noGrp="1"/>
          </p:cNvSpPr>
          <p:nvPr>
            <p:ph type="pic" sz="quarter" idx="21"/>
          </p:nvPr>
        </p:nvSpPr>
        <p:spPr>
          <a:xfrm>
            <a:off x="42672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9C170412-F504-4CF0-9253-A4F4151FF0F1}"/>
              </a:ext>
            </a:extLst>
          </p:cNvPr>
          <p:cNvSpPr>
            <a:spLocks noGrp="1"/>
          </p:cNvSpPr>
          <p:nvPr>
            <p:ph type="pic" sz="quarter" idx="22"/>
          </p:nvPr>
        </p:nvSpPr>
        <p:spPr>
          <a:xfrm>
            <a:off x="8229600"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42672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37B63177-0F26-4894-B6E8-CC20012E4DAC}"/>
              </a:ext>
            </a:extLst>
          </p:cNvPr>
          <p:cNvSpPr>
            <a:spLocks noGrp="1"/>
          </p:cNvSpPr>
          <p:nvPr>
            <p:ph type="pic" sz="quarter" idx="19"/>
          </p:nvPr>
        </p:nvSpPr>
        <p:spPr>
          <a:xfrm>
            <a:off x="8229600"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43475738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42276444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Big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0" y="2076451"/>
            <a:ext cx="12192000" cy="4781549"/>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0527087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ree Pictures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0" name="Picture Placeholder 9">
            <a:extLst>
              <a:ext uri="{FF2B5EF4-FFF2-40B4-BE49-F238E27FC236}">
                <a16:creationId xmlns:a16="http://schemas.microsoft.com/office/drawing/2014/main" id="{52FC5AAE-3D9A-43D5-9205-F7B97E8DAABF}"/>
              </a:ext>
            </a:extLst>
          </p:cNvPr>
          <p:cNvSpPr>
            <a:spLocks noGrp="1"/>
          </p:cNvSpPr>
          <p:nvPr>
            <p:ph type="pic" sz="quarter" idx="13"/>
          </p:nvPr>
        </p:nvSpPr>
        <p:spPr>
          <a:xfrm>
            <a:off x="3048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7594F567-187D-4079-8719-D2AEA7A20E28}"/>
              </a:ext>
            </a:extLst>
          </p:cNvPr>
          <p:cNvSpPr>
            <a:spLocks noGrp="1"/>
          </p:cNvSpPr>
          <p:nvPr>
            <p:ph type="body" sz="quarter" idx="17"/>
          </p:nvPr>
        </p:nvSpPr>
        <p:spPr>
          <a:xfrm>
            <a:off x="42672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8697E9F4-C324-4115-9019-98FE38D323CF}"/>
              </a:ext>
            </a:extLst>
          </p:cNvPr>
          <p:cNvSpPr>
            <a:spLocks noGrp="1"/>
          </p:cNvSpPr>
          <p:nvPr>
            <p:ph type="body" sz="quarter" idx="18"/>
          </p:nvPr>
        </p:nvSpPr>
        <p:spPr>
          <a:xfrm>
            <a:off x="82296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3671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ree Pictures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3200092"/>
            <a:ext cx="3467100" cy="2621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9">
            <a:extLst>
              <a:ext uri="{FF2B5EF4-FFF2-40B4-BE49-F238E27FC236}">
                <a16:creationId xmlns:a16="http://schemas.microsoft.com/office/drawing/2014/main" id="{E0C94A59-C24A-40AC-B2F1-ED06DB4CD7E5}"/>
              </a:ext>
            </a:extLst>
          </p:cNvPr>
          <p:cNvSpPr>
            <a:spLocks noGrp="1"/>
          </p:cNvSpPr>
          <p:nvPr>
            <p:ph type="pic" sz="quarter" idx="17"/>
          </p:nvPr>
        </p:nvSpPr>
        <p:spPr>
          <a:xfrm>
            <a:off x="4267200" y="3200091"/>
            <a:ext cx="76200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23" name="Text Placeholder 17">
            <a:extLst>
              <a:ext uri="{FF2B5EF4-FFF2-40B4-BE49-F238E27FC236}">
                <a16:creationId xmlns:a16="http://schemas.microsoft.com/office/drawing/2014/main" id="{0D21CA02-AC55-4DCD-98E6-9803C3AEFD8B}"/>
              </a:ext>
            </a:extLst>
          </p:cNvPr>
          <p:cNvSpPr>
            <a:spLocks noGrp="1"/>
          </p:cNvSpPr>
          <p:nvPr>
            <p:ph type="body" sz="quarter" idx="18" hasCustomPrompt="1"/>
          </p:nvPr>
        </p:nvSpPr>
        <p:spPr>
          <a:xfrm>
            <a:off x="304800" y="304800"/>
            <a:ext cx="3467100" cy="2621588"/>
          </a:xfrm>
        </p:spPr>
        <p:txBody>
          <a:bodyPr/>
          <a:lstStyle>
            <a:lvl1pPr marL="0" indent="0">
              <a:buNone/>
              <a:defRPr sz="2100">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six lines or less.</a:t>
            </a:r>
          </a:p>
        </p:txBody>
      </p:sp>
    </p:spTree>
    <p:extLst>
      <p:ext uri="{BB962C8B-B14F-4D97-AF65-F5344CB8AC3E}">
        <p14:creationId xmlns:p14="http://schemas.microsoft.com/office/powerpoint/2010/main" val="251722432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4350058" y="172857"/>
            <a:ext cx="7537142"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4350058" y="1031273"/>
            <a:ext cx="753714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3716784" cy="548449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0" name="Straight Connector 9">
            <a:extLst>
              <a:ext uri="{FF2B5EF4-FFF2-40B4-BE49-F238E27FC236}">
                <a16:creationId xmlns:a16="http://schemas.microsoft.com/office/drawing/2014/main" id="{82E3DF9E-32BA-4F96-ADC8-62FDD7755298}"/>
              </a:ext>
            </a:extLst>
          </p:cNvPr>
          <p:cNvCxnSpPr/>
          <p:nvPr/>
        </p:nvCxnSpPr>
        <p:spPr>
          <a:xfrm>
            <a:off x="445378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239434"/>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8855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5" name="Picture Placeholder 6">
            <a:extLst>
              <a:ext uri="{FF2B5EF4-FFF2-40B4-BE49-F238E27FC236}">
                <a16:creationId xmlns:a16="http://schemas.microsoft.com/office/drawing/2014/main" id="{91F6218F-0AE1-41B7-9A6D-FDFFDD043CD5}"/>
              </a:ext>
            </a:extLst>
          </p:cNvPr>
          <p:cNvSpPr>
            <a:spLocks noGrp="1"/>
          </p:cNvSpPr>
          <p:nvPr>
            <p:ph type="pic" sz="quarter" idx="16"/>
          </p:nvPr>
        </p:nvSpPr>
        <p:spPr>
          <a:xfrm>
            <a:off x="38573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8291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7" name="Picture Placeholder 6">
            <a:extLst>
              <a:ext uri="{FF2B5EF4-FFF2-40B4-BE49-F238E27FC236}">
                <a16:creationId xmlns:a16="http://schemas.microsoft.com/office/drawing/2014/main" id="{12FF07AC-7092-489B-94B3-A93B15520D78}"/>
              </a:ext>
            </a:extLst>
          </p:cNvPr>
          <p:cNvSpPr>
            <a:spLocks noGrp="1"/>
          </p:cNvSpPr>
          <p:nvPr>
            <p:ph type="pic" sz="quarter" idx="18"/>
          </p:nvPr>
        </p:nvSpPr>
        <p:spPr>
          <a:xfrm>
            <a:off x="98009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50147987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am Slide 2">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02AE9FC7-020F-4429-98DD-7566A702573A}"/>
              </a:ext>
            </a:extLst>
          </p:cNvPr>
          <p:cNvSpPr>
            <a:spLocks noGrp="1"/>
          </p:cNvSpPr>
          <p:nvPr>
            <p:ph type="pic" sz="quarter" idx="21"/>
          </p:nvPr>
        </p:nvSpPr>
        <p:spPr>
          <a:xfrm>
            <a:off x="643549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33" name="Picture Placeholder 6">
            <a:extLst>
              <a:ext uri="{FF2B5EF4-FFF2-40B4-BE49-F238E27FC236}">
                <a16:creationId xmlns:a16="http://schemas.microsoft.com/office/drawing/2014/main" id="{40903F09-AEC9-4C51-A708-7B0D77FDD951}"/>
              </a:ext>
            </a:extLst>
          </p:cNvPr>
          <p:cNvSpPr>
            <a:spLocks noGrp="1"/>
          </p:cNvSpPr>
          <p:nvPr>
            <p:ph type="pic" sz="quarter" idx="22"/>
          </p:nvPr>
        </p:nvSpPr>
        <p:spPr>
          <a:xfrm>
            <a:off x="931204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45004"/>
            <a:ext cx="4533900" cy="701731"/>
          </a:xfrm>
        </p:spPr>
        <p:txBody>
          <a:body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2103420"/>
            <a:ext cx="45339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43549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1" name="Straight Connector 10">
            <a:extLst>
              <a:ext uri="{FF2B5EF4-FFF2-40B4-BE49-F238E27FC236}">
                <a16:creationId xmlns:a16="http://schemas.microsoft.com/office/drawing/2014/main" id="{B89DFF27-858C-41C4-B5B9-5EBDED84D8F2}"/>
              </a:ext>
            </a:extLst>
          </p:cNvPr>
          <p:cNvCxnSpPr>
            <a:cxnSpLocks/>
          </p:cNvCxnSpPr>
          <p:nvPr/>
        </p:nvCxnSpPr>
        <p:spPr>
          <a:xfrm>
            <a:off x="396690" y="2029341"/>
            <a:ext cx="594360"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93C90BF-5129-4DC1-B611-EAAD5152C8C8}"/>
              </a:ext>
            </a:extLst>
          </p:cNvPr>
          <p:cNvSpPr>
            <a:spLocks noGrp="1"/>
          </p:cNvSpPr>
          <p:nvPr>
            <p:ph type="body" sz="quarter" idx="19"/>
          </p:nvPr>
        </p:nvSpPr>
        <p:spPr>
          <a:xfrm>
            <a:off x="304800" y="3214645"/>
            <a:ext cx="4533900" cy="219588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C582F960-B68E-49E8-B5E8-8034429FE8F7}"/>
              </a:ext>
            </a:extLst>
          </p:cNvPr>
          <p:cNvSpPr>
            <a:spLocks noGrp="1"/>
          </p:cNvSpPr>
          <p:nvPr>
            <p:ph type="pic" sz="quarter" idx="20"/>
          </p:nvPr>
        </p:nvSpPr>
        <p:spPr>
          <a:xfrm>
            <a:off x="931204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96676628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am Slide 3">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20" name="Picture Placeholder 6">
            <a:extLst>
              <a:ext uri="{FF2B5EF4-FFF2-40B4-BE49-F238E27FC236}">
                <a16:creationId xmlns:a16="http://schemas.microsoft.com/office/drawing/2014/main" id="{9C621E84-0D3E-4509-8670-2C818793DE9C}"/>
              </a:ext>
            </a:extLst>
          </p:cNvPr>
          <p:cNvSpPr>
            <a:spLocks noGrp="1"/>
          </p:cNvSpPr>
          <p:nvPr>
            <p:ph type="pic" sz="quarter" idx="17"/>
          </p:nvPr>
        </p:nvSpPr>
        <p:spPr>
          <a:xfrm>
            <a:off x="304801"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1" name="Picture Placeholder 6">
            <a:extLst>
              <a:ext uri="{FF2B5EF4-FFF2-40B4-BE49-F238E27FC236}">
                <a16:creationId xmlns:a16="http://schemas.microsoft.com/office/drawing/2014/main" id="{5F2A6837-2507-49A2-A969-C00FAB4F05C0}"/>
              </a:ext>
            </a:extLst>
          </p:cNvPr>
          <p:cNvSpPr>
            <a:spLocks noGrp="1"/>
          </p:cNvSpPr>
          <p:nvPr>
            <p:ph type="pic" sz="quarter" idx="18"/>
          </p:nvPr>
        </p:nvSpPr>
        <p:spPr>
          <a:xfrm>
            <a:off x="2326369"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2" name="Picture Placeholder 6">
            <a:extLst>
              <a:ext uri="{FF2B5EF4-FFF2-40B4-BE49-F238E27FC236}">
                <a16:creationId xmlns:a16="http://schemas.microsoft.com/office/drawing/2014/main" id="{882E9A17-3A2F-4138-B0F2-5E9A4D740C79}"/>
              </a:ext>
            </a:extLst>
          </p:cNvPr>
          <p:cNvSpPr>
            <a:spLocks noGrp="1"/>
          </p:cNvSpPr>
          <p:nvPr>
            <p:ph type="pic" sz="quarter" idx="19"/>
          </p:nvPr>
        </p:nvSpPr>
        <p:spPr>
          <a:xfrm>
            <a:off x="4347240"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3" name="Picture Placeholder 6">
            <a:extLst>
              <a:ext uri="{FF2B5EF4-FFF2-40B4-BE49-F238E27FC236}">
                <a16:creationId xmlns:a16="http://schemas.microsoft.com/office/drawing/2014/main" id="{DEBB9A6D-504B-4A9A-824D-C3979E21280D}"/>
              </a:ext>
            </a:extLst>
          </p:cNvPr>
          <p:cNvSpPr>
            <a:spLocks noGrp="1"/>
          </p:cNvSpPr>
          <p:nvPr>
            <p:ph type="pic" sz="quarter" idx="20"/>
          </p:nvPr>
        </p:nvSpPr>
        <p:spPr>
          <a:xfrm>
            <a:off x="6370266"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4" name="Picture Placeholder 6">
            <a:extLst>
              <a:ext uri="{FF2B5EF4-FFF2-40B4-BE49-F238E27FC236}">
                <a16:creationId xmlns:a16="http://schemas.microsoft.com/office/drawing/2014/main" id="{04DFDB56-31A9-4FC3-8A08-8D4BD9615C9F}"/>
              </a:ext>
            </a:extLst>
          </p:cNvPr>
          <p:cNvSpPr>
            <a:spLocks noGrp="1"/>
          </p:cNvSpPr>
          <p:nvPr>
            <p:ph type="pic" sz="quarter" idx="21"/>
          </p:nvPr>
        </p:nvSpPr>
        <p:spPr>
          <a:xfrm>
            <a:off x="304801"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5" name="Picture Placeholder 6">
            <a:extLst>
              <a:ext uri="{FF2B5EF4-FFF2-40B4-BE49-F238E27FC236}">
                <a16:creationId xmlns:a16="http://schemas.microsoft.com/office/drawing/2014/main" id="{C919B0EA-506E-4FDE-806A-5CE901AA84CE}"/>
              </a:ext>
            </a:extLst>
          </p:cNvPr>
          <p:cNvSpPr>
            <a:spLocks noGrp="1"/>
          </p:cNvSpPr>
          <p:nvPr>
            <p:ph type="pic" sz="quarter" idx="22"/>
          </p:nvPr>
        </p:nvSpPr>
        <p:spPr>
          <a:xfrm>
            <a:off x="2326369"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6" name="Picture Placeholder 6">
            <a:extLst>
              <a:ext uri="{FF2B5EF4-FFF2-40B4-BE49-F238E27FC236}">
                <a16:creationId xmlns:a16="http://schemas.microsoft.com/office/drawing/2014/main" id="{3E65EBC1-D059-477E-B010-766E9C5C1399}"/>
              </a:ext>
            </a:extLst>
          </p:cNvPr>
          <p:cNvSpPr>
            <a:spLocks noGrp="1"/>
          </p:cNvSpPr>
          <p:nvPr>
            <p:ph type="pic" sz="quarter" idx="23"/>
          </p:nvPr>
        </p:nvSpPr>
        <p:spPr>
          <a:xfrm>
            <a:off x="4347240"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7" name="Picture Placeholder 6">
            <a:extLst>
              <a:ext uri="{FF2B5EF4-FFF2-40B4-BE49-F238E27FC236}">
                <a16:creationId xmlns:a16="http://schemas.microsoft.com/office/drawing/2014/main" id="{98CFAAAF-1BF0-4BCC-B35E-6E5C300E3E9F}"/>
              </a:ext>
            </a:extLst>
          </p:cNvPr>
          <p:cNvSpPr>
            <a:spLocks noGrp="1"/>
          </p:cNvSpPr>
          <p:nvPr>
            <p:ph type="pic" sz="quarter" idx="24"/>
          </p:nvPr>
        </p:nvSpPr>
        <p:spPr>
          <a:xfrm>
            <a:off x="6370266"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8" name="Text Placeholder 9">
            <a:extLst>
              <a:ext uri="{FF2B5EF4-FFF2-40B4-BE49-F238E27FC236}">
                <a16:creationId xmlns:a16="http://schemas.microsoft.com/office/drawing/2014/main" id="{6AE738E2-1AD5-4BE0-A645-649A5757E99D}"/>
              </a:ext>
            </a:extLst>
          </p:cNvPr>
          <p:cNvSpPr>
            <a:spLocks noGrp="1"/>
          </p:cNvSpPr>
          <p:nvPr>
            <p:ph type="body" sz="quarter" idx="25"/>
          </p:nvPr>
        </p:nvSpPr>
        <p:spPr>
          <a:xfrm>
            <a:off x="8379565" y="2057399"/>
            <a:ext cx="3507628" cy="3769327"/>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1">
            <a:extLst>
              <a:ext uri="{FF2B5EF4-FFF2-40B4-BE49-F238E27FC236}">
                <a16:creationId xmlns:a16="http://schemas.microsoft.com/office/drawing/2014/main" id="{A5576FA9-FAE9-4C83-9E94-4E1C1FB86C15}"/>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30" name="Text Placeholder 8">
            <a:extLst>
              <a:ext uri="{FF2B5EF4-FFF2-40B4-BE49-F238E27FC236}">
                <a16:creationId xmlns:a16="http://schemas.microsoft.com/office/drawing/2014/main" id="{A47D52BE-8B1D-4EF7-946A-61833B80F60E}"/>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cxnSp>
        <p:nvCxnSpPr>
          <p:cNvPr id="34" name="Straight Connector 33">
            <a:extLst>
              <a:ext uri="{FF2B5EF4-FFF2-40B4-BE49-F238E27FC236}">
                <a16:creationId xmlns:a16="http://schemas.microsoft.com/office/drawing/2014/main" id="{0AB082CB-D429-4D38-A541-C6243F2D2697}"/>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0712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ingle Imag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4244340" y="2249648"/>
            <a:ext cx="3703320" cy="337597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4591720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E9AB-B385-5959-0B89-8FF736179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DC484-89B5-1A84-2724-C480BC666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09A4F-BCA5-06D1-C277-7DC70ADDEB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7EFAA5-42CA-2617-B72B-2D1708EC6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F06DF3-5821-6C5E-58B0-6304B4AB55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29C514-36B6-03F0-4282-0DDB459173EA}"/>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8" name="Footer Placeholder 7">
            <a:extLst>
              <a:ext uri="{FF2B5EF4-FFF2-40B4-BE49-F238E27FC236}">
                <a16:creationId xmlns:a16="http://schemas.microsoft.com/office/drawing/2014/main" id="{A6411C7A-686F-A42C-6917-24252273E7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A9FE7C-B11F-1475-3F15-196C7F65AFC5}"/>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3239710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72E94-8669-4C9E-B4CE-CEF8B2E922BE}"/>
              </a:ext>
            </a:extLst>
          </p:cNvPr>
          <p:cNvSpPr/>
          <p:nvPr/>
        </p:nvSpPr>
        <p:spPr>
          <a:xfrm>
            <a:off x="0" y="0"/>
            <a:ext cx="3810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grpSp>
        <p:nvGrpSpPr>
          <p:cNvPr id="16" name="Group 15">
            <a:extLst>
              <a:ext uri="{FF2B5EF4-FFF2-40B4-BE49-F238E27FC236}">
                <a16:creationId xmlns:a16="http://schemas.microsoft.com/office/drawing/2014/main" id="{8A2F32C6-78A2-4AAB-A02B-59BB94047A70}"/>
              </a:ext>
            </a:extLst>
          </p:cNvPr>
          <p:cNvGrpSpPr/>
          <p:nvPr/>
        </p:nvGrpSpPr>
        <p:grpSpPr>
          <a:xfrm>
            <a:off x="304801" y="6126480"/>
            <a:ext cx="11582400" cy="426715"/>
            <a:chOff x="304801" y="6126480"/>
            <a:chExt cx="11582400" cy="426715"/>
          </a:xfrm>
        </p:grpSpPr>
        <p:sp>
          <p:nvSpPr>
            <p:cNvPr id="17" name="Rectangle 16">
              <a:extLst>
                <a:ext uri="{FF2B5EF4-FFF2-40B4-BE49-F238E27FC236}">
                  <a16:creationId xmlns:a16="http://schemas.microsoft.com/office/drawing/2014/main" id="{B405EC55-2A04-4132-96DE-B244948FC0F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CBFDDA10-6B67-4BAC-9334-B2585CFF1A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9" name="Straight Connector 18">
              <a:extLst>
                <a:ext uri="{FF2B5EF4-FFF2-40B4-BE49-F238E27FC236}">
                  <a16:creationId xmlns:a16="http://schemas.microsoft.com/office/drawing/2014/main" id="{5FB267B4-9E96-4E13-8787-FB6AED1B561A}"/>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7C8BD4-40FC-4F24-93E2-F21A515CD846}"/>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1285875" y="304800"/>
            <a:ext cx="4038600" cy="54904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85927907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F693-0D73-4FC7-9EAF-4766B7EC7A70}"/>
              </a:ext>
            </a:extLst>
          </p:cNvPr>
          <p:cNvSpPr>
            <a:spLocks noGrp="1"/>
          </p:cNvSpPr>
          <p:nvPr>
            <p:ph type="title" hasCustomPrompt="1"/>
          </p:nvPr>
        </p:nvSpPr>
        <p:spPr/>
        <p:txBody>
          <a:bodyPr/>
          <a:lstStyle/>
          <a:p>
            <a:r>
              <a:rPr lang="en-US"/>
              <a:t>YOUR SLIDE’S TITLE GOES HERE</a:t>
            </a:r>
          </a:p>
        </p:txBody>
      </p:sp>
      <p:sp>
        <p:nvSpPr>
          <p:cNvPr id="3" name="Date Placeholder 2">
            <a:extLst>
              <a:ext uri="{FF2B5EF4-FFF2-40B4-BE49-F238E27FC236}">
                <a16:creationId xmlns:a16="http://schemas.microsoft.com/office/drawing/2014/main" id="{32EF620C-F605-4A6F-9721-1F7698F9355B}"/>
              </a:ext>
            </a:extLst>
          </p:cNvPr>
          <p:cNvSpPr>
            <a:spLocks noGrp="1"/>
          </p:cNvSpPr>
          <p:nvPr>
            <p:ph type="dt" sz="half" idx="10"/>
          </p:nvPr>
        </p:nvSpPr>
        <p:spPr/>
        <p:txBody>
          <a:bodyPr/>
          <a:lstStyle/>
          <a:p>
            <a:fld id="{BAD19B6E-CDBC-446F-95DA-42D80CE5AD8D}" type="datetime1">
              <a:rPr lang="en-US" smtClean="0"/>
              <a:t>1/16/2024</a:t>
            </a:fld>
            <a:endParaRPr lang="en-US"/>
          </a:p>
        </p:txBody>
      </p:sp>
      <p:sp>
        <p:nvSpPr>
          <p:cNvPr id="4" name="Footer Placeholder 3">
            <a:extLst>
              <a:ext uri="{FF2B5EF4-FFF2-40B4-BE49-F238E27FC236}">
                <a16:creationId xmlns:a16="http://schemas.microsoft.com/office/drawing/2014/main" id="{D138F8A2-A769-4B1D-AA03-224F0907D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01F81-62B2-4186-9F73-1BD113DD8B45}"/>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52620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Sub-ti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41724857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ub-title and a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0" name="Picture Placeholder 6">
            <a:extLst>
              <a:ext uri="{FF2B5EF4-FFF2-40B4-BE49-F238E27FC236}">
                <a16:creationId xmlns:a16="http://schemas.microsoft.com/office/drawing/2014/main" id="{181C5CAE-6039-4CD8-899D-F995448B72D2}"/>
              </a:ext>
            </a:extLst>
          </p:cNvPr>
          <p:cNvSpPr>
            <a:spLocks noGrp="1"/>
          </p:cNvSpPr>
          <p:nvPr>
            <p:ph type="pic" sz="quarter" idx="15"/>
          </p:nvPr>
        </p:nvSpPr>
        <p:spPr>
          <a:xfrm>
            <a:off x="9417571" y="2057400"/>
            <a:ext cx="2469627" cy="37719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596743468"/>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ictur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7881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9" name="Text Placeholder 8">
            <a:extLst>
              <a:ext uri="{FF2B5EF4-FFF2-40B4-BE49-F238E27FC236}">
                <a16:creationId xmlns:a16="http://schemas.microsoft.com/office/drawing/2014/main" id="{93BAD73E-AB62-4742-9117-73D1A1AD77C3}"/>
              </a:ext>
            </a:extLst>
          </p:cNvPr>
          <p:cNvSpPr>
            <a:spLocks noGrp="1"/>
          </p:cNvSpPr>
          <p:nvPr>
            <p:ph type="body" sz="quarter" idx="13" hasCustomPrompt="1"/>
          </p:nvPr>
        </p:nvSpPr>
        <p:spPr>
          <a:xfrm>
            <a:off x="304799" y="1031272"/>
            <a:ext cx="5791199" cy="1251699"/>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Do your best to not exceed three lines.</a:t>
            </a:r>
          </a:p>
        </p:txBody>
      </p:sp>
      <p:sp>
        <p:nvSpPr>
          <p:cNvPr id="20" name="Picture Placeholder 6">
            <a:extLst>
              <a:ext uri="{FF2B5EF4-FFF2-40B4-BE49-F238E27FC236}">
                <a16:creationId xmlns:a16="http://schemas.microsoft.com/office/drawing/2014/main" id="{8E81E912-B839-4D85-B263-26B7C475C554}"/>
              </a:ext>
            </a:extLst>
          </p:cNvPr>
          <p:cNvSpPr>
            <a:spLocks noGrp="1"/>
          </p:cNvSpPr>
          <p:nvPr>
            <p:ph type="pic" sz="quarter" idx="15"/>
          </p:nvPr>
        </p:nvSpPr>
        <p:spPr>
          <a:xfrm>
            <a:off x="304800" y="2391515"/>
            <a:ext cx="5791200" cy="3437785"/>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78492957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ocial Media - Pictures and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7" name="Picture Placeholder 6">
            <a:extLst>
              <a:ext uri="{FF2B5EF4-FFF2-40B4-BE49-F238E27FC236}">
                <a16:creationId xmlns:a16="http://schemas.microsoft.com/office/drawing/2014/main" id="{E1A59FBD-C82A-4C52-8A4C-A71F70141DCC}"/>
              </a:ext>
            </a:extLst>
          </p:cNvPr>
          <p:cNvSpPr>
            <a:spLocks noGrp="1"/>
          </p:cNvSpPr>
          <p:nvPr>
            <p:ph type="pic" sz="quarter" idx="15"/>
          </p:nvPr>
        </p:nvSpPr>
        <p:spPr>
          <a:xfrm>
            <a:off x="304800" y="2057400"/>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CB7EC3FD-1533-4AF8-AA1D-4C511B0A3ABC}"/>
              </a:ext>
            </a:extLst>
          </p:cNvPr>
          <p:cNvSpPr>
            <a:spLocks noGrp="1"/>
          </p:cNvSpPr>
          <p:nvPr>
            <p:ph type="pic" sz="quarter" idx="16"/>
          </p:nvPr>
        </p:nvSpPr>
        <p:spPr>
          <a:xfrm>
            <a:off x="3297614"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AE7A9FB1-400D-4CAA-99DF-4675C3977275}"/>
              </a:ext>
            </a:extLst>
          </p:cNvPr>
          <p:cNvSpPr>
            <a:spLocks noGrp="1"/>
          </p:cNvSpPr>
          <p:nvPr>
            <p:ph type="pic" sz="quarter" idx="17"/>
          </p:nvPr>
        </p:nvSpPr>
        <p:spPr>
          <a:xfrm>
            <a:off x="6296915"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0" name="Picture Placeholder 6">
            <a:extLst>
              <a:ext uri="{FF2B5EF4-FFF2-40B4-BE49-F238E27FC236}">
                <a16:creationId xmlns:a16="http://schemas.microsoft.com/office/drawing/2014/main" id="{EC9A474B-0150-45E2-BAAE-F9C6BF0B608E}"/>
              </a:ext>
            </a:extLst>
          </p:cNvPr>
          <p:cNvSpPr>
            <a:spLocks noGrp="1"/>
          </p:cNvSpPr>
          <p:nvPr>
            <p:ph type="pic" sz="quarter" idx="18"/>
          </p:nvPr>
        </p:nvSpPr>
        <p:spPr>
          <a:xfrm>
            <a:off x="9296216"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253979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Subtitle - Table Char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1" name="Picture Placeholder 6">
            <a:extLst>
              <a:ext uri="{FF2B5EF4-FFF2-40B4-BE49-F238E27FC236}">
                <a16:creationId xmlns:a16="http://schemas.microsoft.com/office/drawing/2014/main" id="{6C82EEC8-190C-4B35-AAD0-CBAF1C0ACFAF}"/>
              </a:ext>
            </a:extLst>
          </p:cNvPr>
          <p:cNvSpPr>
            <a:spLocks noGrp="1"/>
          </p:cNvSpPr>
          <p:nvPr>
            <p:ph type="pic" sz="quarter" idx="15" hasCustomPrompt="1"/>
          </p:nvPr>
        </p:nvSpPr>
        <p:spPr>
          <a:xfrm>
            <a:off x="8132490" y="2057399"/>
            <a:ext cx="3754711" cy="171001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Picture</a:t>
            </a:r>
          </a:p>
        </p:txBody>
      </p:sp>
    </p:spTree>
    <p:extLst>
      <p:ext uri="{BB962C8B-B14F-4D97-AF65-F5344CB8AC3E}">
        <p14:creationId xmlns:p14="http://schemas.microsoft.com/office/powerpoint/2010/main" val="200359909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Sub-til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BEAE8-F93C-4D0C-B8D8-2472AE46BB29}"/>
              </a:ext>
            </a:extLst>
          </p:cNvPr>
          <p:cNvSpPr/>
          <p:nvPr/>
        </p:nvSpPr>
        <p:spPr>
          <a:xfrm>
            <a:off x="304800" y="0"/>
            <a:ext cx="5788152" cy="5826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39192" y="172857"/>
            <a:ext cx="5122416" cy="701731"/>
          </a:xfrm>
        </p:spPr>
        <p:txBody>
          <a:bodyPr/>
          <a:lstStyle>
            <a:lvl1pPr>
              <a:defRPr>
                <a:solidFill>
                  <a:schemeClr val="bg1"/>
                </a:solidFill>
              </a:defRPr>
            </a:lvl1p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39192" y="1031273"/>
            <a:ext cx="5122416" cy="85039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cxnSp>
        <p:nvCxnSpPr>
          <p:cNvPr id="8" name="Straight Connector 7">
            <a:extLst>
              <a:ext uri="{FF2B5EF4-FFF2-40B4-BE49-F238E27FC236}">
                <a16:creationId xmlns:a16="http://schemas.microsoft.com/office/drawing/2014/main" id="{882163AD-4A13-48AB-A487-B47BA230B483}"/>
              </a:ext>
            </a:extLst>
          </p:cNvPr>
          <p:cNvCxnSpPr/>
          <p:nvPr/>
        </p:nvCxnSpPr>
        <p:spPr>
          <a:xfrm>
            <a:off x="716287"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22419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ptop Mockup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00A5D3-CBD7-40DA-B6C6-0106631BE69D}"/>
              </a:ext>
            </a:extLst>
          </p:cNvPr>
          <p:cNvSpPr>
            <a:spLocks noGrp="1"/>
          </p:cNvSpPr>
          <p:nvPr>
            <p:ph type="pic" sz="quarter" idx="14"/>
          </p:nvPr>
        </p:nvSpPr>
        <p:spPr>
          <a:xfrm>
            <a:off x="1034461" y="2494195"/>
            <a:ext cx="4426133" cy="2768600"/>
          </a:xfrm>
          <a:custGeom>
            <a:avLst/>
            <a:gdLst>
              <a:gd name="connsiteX0" fmla="*/ 0 w 4426133"/>
              <a:gd name="connsiteY0" fmla="*/ 0 h 2768600"/>
              <a:gd name="connsiteX1" fmla="*/ 4426133 w 4426133"/>
              <a:gd name="connsiteY1" fmla="*/ 0 h 2768600"/>
              <a:gd name="connsiteX2" fmla="*/ 4426133 w 4426133"/>
              <a:gd name="connsiteY2" fmla="*/ 2768600 h 2768600"/>
              <a:gd name="connsiteX3" fmla="*/ 0 w 4426133"/>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4426133" h="2768600">
                <a:moveTo>
                  <a:pt x="0" y="0"/>
                </a:moveTo>
                <a:lnTo>
                  <a:pt x="4426133" y="0"/>
                </a:lnTo>
                <a:lnTo>
                  <a:pt x="4426133" y="2768600"/>
                </a:lnTo>
                <a:lnTo>
                  <a:pt x="0" y="276860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3009966588"/>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sktop Mockup">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73281B-957A-4450-932A-7935A2D2C5C2}"/>
              </a:ext>
            </a:extLst>
          </p:cNvPr>
          <p:cNvSpPr>
            <a:spLocks noGrp="1"/>
          </p:cNvSpPr>
          <p:nvPr>
            <p:ph type="pic" sz="quarter" idx="14"/>
          </p:nvPr>
        </p:nvSpPr>
        <p:spPr>
          <a:xfrm>
            <a:off x="3848100" y="2255520"/>
            <a:ext cx="4495800" cy="2567940"/>
          </a:xfrm>
          <a:custGeom>
            <a:avLst/>
            <a:gdLst>
              <a:gd name="connsiteX0" fmla="*/ 0 w 4495800"/>
              <a:gd name="connsiteY0" fmla="*/ 0 h 2567940"/>
              <a:gd name="connsiteX1" fmla="*/ 4495800 w 4495800"/>
              <a:gd name="connsiteY1" fmla="*/ 0 h 2567940"/>
              <a:gd name="connsiteX2" fmla="*/ 4495800 w 4495800"/>
              <a:gd name="connsiteY2" fmla="*/ 2567940 h 2567940"/>
              <a:gd name="connsiteX3" fmla="*/ 0 w 4495800"/>
              <a:gd name="connsiteY3" fmla="*/ 2567940 h 2567940"/>
            </a:gdLst>
            <a:ahLst/>
            <a:cxnLst>
              <a:cxn ang="0">
                <a:pos x="connsiteX0" y="connsiteY0"/>
              </a:cxn>
              <a:cxn ang="0">
                <a:pos x="connsiteX1" y="connsiteY1"/>
              </a:cxn>
              <a:cxn ang="0">
                <a:pos x="connsiteX2" y="connsiteY2"/>
              </a:cxn>
              <a:cxn ang="0">
                <a:pos x="connsiteX3" y="connsiteY3"/>
              </a:cxn>
            </a:cxnLst>
            <a:rect l="l" t="t" r="r" b="b"/>
            <a:pathLst>
              <a:path w="4495800" h="2567940">
                <a:moveTo>
                  <a:pt x="0" y="0"/>
                </a:moveTo>
                <a:lnTo>
                  <a:pt x="4495800" y="0"/>
                </a:lnTo>
                <a:lnTo>
                  <a:pt x="4495800" y="2567940"/>
                </a:lnTo>
                <a:lnTo>
                  <a:pt x="0" y="256794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419760664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69C4-3BCC-083E-4010-D59C5F20AA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FDEA23-A82C-77E8-A723-91DC2B997262}"/>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4" name="Footer Placeholder 3">
            <a:extLst>
              <a:ext uri="{FF2B5EF4-FFF2-40B4-BE49-F238E27FC236}">
                <a16:creationId xmlns:a16="http://schemas.microsoft.com/office/drawing/2014/main" id="{A8FE686A-8C60-C5B2-33AC-EB2A0CA147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DE26D2-C68B-85FE-30AF-8C05B72BD4C7}"/>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3708047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aptop Contras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3379F5-E8B4-4D18-AFEB-0F1C1FD066AD}"/>
              </a:ext>
            </a:extLst>
          </p:cNvPr>
          <p:cNvSpPr>
            <a:spLocks noGrp="1"/>
          </p:cNvSpPr>
          <p:nvPr>
            <p:ph type="pic" sz="quarter" idx="13"/>
          </p:nvPr>
        </p:nvSpPr>
        <p:spPr>
          <a:xfrm>
            <a:off x="585790" y="959254"/>
            <a:ext cx="6406935" cy="4007616"/>
          </a:xfrm>
          <a:custGeom>
            <a:avLst/>
            <a:gdLst>
              <a:gd name="connsiteX0" fmla="*/ 0 w 6406935"/>
              <a:gd name="connsiteY0" fmla="*/ 0 h 4007616"/>
              <a:gd name="connsiteX1" fmla="*/ 6406935 w 6406935"/>
              <a:gd name="connsiteY1" fmla="*/ 0 h 4007616"/>
              <a:gd name="connsiteX2" fmla="*/ 6406935 w 6406935"/>
              <a:gd name="connsiteY2" fmla="*/ 4007616 h 4007616"/>
              <a:gd name="connsiteX3" fmla="*/ 0 w 6406935"/>
              <a:gd name="connsiteY3" fmla="*/ 4007616 h 4007616"/>
            </a:gdLst>
            <a:ahLst/>
            <a:cxnLst>
              <a:cxn ang="0">
                <a:pos x="connsiteX0" y="connsiteY0"/>
              </a:cxn>
              <a:cxn ang="0">
                <a:pos x="connsiteX1" y="connsiteY1"/>
              </a:cxn>
              <a:cxn ang="0">
                <a:pos x="connsiteX2" y="connsiteY2"/>
              </a:cxn>
              <a:cxn ang="0">
                <a:pos x="connsiteX3" y="connsiteY3"/>
              </a:cxn>
            </a:cxnLst>
            <a:rect l="l" t="t" r="r" b="b"/>
            <a:pathLst>
              <a:path w="6406935" h="4007616">
                <a:moveTo>
                  <a:pt x="0" y="0"/>
                </a:moveTo>
                <a:lnTo>
                  <a:pt x="6406935" y="0"/>
                </a:lnTo>
                <a:lnTo>
                  <a:pt x="6406935" y="4007616"/>
                </a:lnTo>
                <a:lnTo>
                  <a:pt x="0" y="4007616"/>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154227301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Phone Contras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12B0C2-6102-4D4C-8F14-801B3A57894B}"/>
              </a:ext>
            </a:extLst>
          </p:cNvPr>
          <p:cNvSpPr>
            <a:spLocks noGrp="1"/>
          </p:cNvSpPr>
          <p:nvPr>
            <p:ph type="pic" sz="quarter" idx="14"/>
          </p:nvPr>
        </p:nvSpPr>
        <p:spPr>
          <a:xfrm>
            <a:off x="1817489" y="443883"/>
            <a:ext cx="2445150" cy="5191215"/>
          </a:xfrm>
          <a:custGeom>
            <a:avLst/>
            <a:gdLst>
              <a:gd name="connsiteX0" fmla="*/ 0 w 2445150"/>
              <a:gd name="connsiteY0" fmla="*/ 0 h 5191215"/>
              <a:gd name="connsiteX1" fmla="*/ 2445150 w 2445150"/>
              <a:gd name="connsiteY1" fmla="*/ 0 h 5191215"/>
              <a:gd name="connsiteX2" fmla="*/ 2445150 w 2445150"/>
              <a:gd name="connsiteY2" fmla="*/ 5191215 h 5191215"/>
              <a:gd name="connsiteX3" fmla="*/ 0 w 2445150"/>
              <a:gd name="connsiteY3" fmla="*/ 5191215 h 5191215"/>
            </a:gdLst>
            <a:ahLst/>
            <a:cxnLst>
              <a:cxn ang="0">
                <a:pos x="connsiteX0" y="connsiteY0"/>
              </a:cxn>
              <a:cxn ang="0">
                <a:pos x="connsiteX1" y="connsiteY1"/>
              </a:cxn>
              <a:cxn ang="0">
                <a:pos x="connsiteX2" y="connsiteY2"/>
              </a:cxn>
              <a:cxn ang="0">
                <a:pos x="connsiteX3" y="connsiteY3"/>
              </a:cxn>
            </a:cxnLst>
            <a:rect l="l" t="t" r="r" b="b"/>
            <a:pathLst>
              <a:path w="2445150" h="5191215">
                <a:moveTo>
                  <a:pt x="0" y="0"/>
                </a:moveTo>
                <a:lnTo>
                  <a:pt x="2445150" y="0"/>
                </a:lnTo>
                <a:lnTo>
                  <a:pt x="2445150" y="5191215"/>
                </a:lnTo>
                <a:lnTo>
                  <a:pt x="0" y="5191215"/>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cxnSp>
        <p:nvCxnSpPr>
          <p:cNvPr id="8" name="Straight Connector 7">
            <a:extLst>
              <a:ext uri="{FF2B5EF4-FFF2-40B4-BE49-F238E27FC236}">
                <a16:creationId xmlns:a16="http://schemas.microsoft.com/office/drawing/2014/main" id="{F5552D79-A0ED-46F2-B952-9312641222F3}"/>
              </a:ext>
            </a:extLst>
          </p:cNvPr>
          <p:cNvCxnSpPr/>
          <p:nvPr/>
        </p:nvCxnSpPr>
        <p:spPr>
          <a:xfrm>
            <a:off x="6096000"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724727F-8E60-4DE9-9156-70DF0E1249E7}"/>
              </a:ext>
            </a:extLst>
          </p:cNvPr>
          <p:cNvGrpSpPr/>
          <p:nvPr/>
        </p:nvGrpSpPr>
        <p:grpSpPr>
          <a:xfrm>
            <a:off x="304801" y="6126480"/>
            <a:ext cx="11582400" cy="426715"/>
            <a:chOff x="304801" y="6126480"/>
            <a:chExt cx="11582400" cy="426715"/>
          </a:xfrm>
        </p:grpSpPr>
        <p:sp>
          <p:nvSpPr>
            <p:cNvPr id="11" name="Rectangle 10">
              <a:extLst>
                <a:ext uri="{FF2B5EF4-FFF2-40B4-BE49-F238E27FC236}">
                  <a16:creationId xmlns:a16="http://schemas.microsoft.com/office/drawing/2014/main" id="{11AFCAE8-E49C-46FA-9098-87740AA47818}"/>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937E0768-65F7-4B01-804B-BCAE95941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3" name="Straight Connector 12">
              <a:extLst>
                <a:ext uri="{FF2B5EF4-FFF2-40B4-BE49-F238E27FC236}">
                  <a16:creationId xmlns:a16="http://schemas.microsoft.com/office/drawing/2014/main" id="{24C72F61-0E5D-4E32-B81A-FC77893649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B68235-C101-4417-947B-BE53725C557F}"/>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5909552" y="172857"/>
            <a:ext cx="5977647" cy="701731"/>
          </a:xfrm>
        </p:spPr>
        <p:txBody>
          <a:bodyPr/>
          <a:lstStyle>
            <a:lvl1pPr>
              <a:defRPr/>
            </a:lvl1pPr>
          </a:lstStyle>
          <a:p>
            <a:r>
              <a:rPr lang="en-US"/>
              <a:t>SLIDE’S HEADER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5909552" y="1031273"/>
            <a:ext cx="5977647"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Tree>
    <p:extLst>
      <p:ext uri="{BB962C8B-B14F-4D97-AF65-F5344CB8AC3E}">
        <p14:creationId xmlns:p14="http://schemas.microsoft.com/office/powerpoint/2010/main" val="205918728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B31B51-AFCD-49A3-8B3E-0CA88E8A75A1}"/>
              </a:ext>
            </a:extLst>
          </p:cNvPr>
          <p:cNvSpPr>
            <a:spLocks noGrp="1"/>
          </p:cNvSpPr>
          <p:nvPr>
            <p:ph type="pic" sz="quarter" idx="14"/>
          </p:nvPr>
        </p:nvSpPr>
        <p:spPr>
          <a:xfrm>
            <a:off x="4959658" y="2175029"/>
            <a:ext cx="2272684" cy="3947467"/>
          </a:xfrm>
          <a:custGeom>
            <a:avLst/>
            <a:gdLst>
              <a:gd name="connsiteX0" fmla="*/ 0 w 2272684"/>
              <a:gd name="connsiteY0" fmla="*/ 0 h 3947467"/>
              <a:gd name="connsiteX1" fmla="*/ 2272684 w 2272684"/>
              <a:gd name="connsiteY1" fmla="*/ 0 h 3947467"/>
              <a:gd name="connsiteX2" fmla="*/ 2272684 w 2272684"/>
              <a:gd name="connsiteY2" fmla="*/ 3947467 h 3947467"/>
              <a:gd name="connsiteX3" fmla="*/ 0 w 2272684"/>
              <a:gd name="connsiteY3" fmla="*/ 3947467 h 3947467"/>
            </a:gdLst>
            <a:ahLst/>
            <a:cxnLst>
              <a:cxn ang="0">
                <a:pos x="connsiteX0" y="connsiteY0"/>
              </a:cxn>
              <a:cxn ang="0">
                <a:pos x="connsiteX1" y="connsiteY1"/>
              </a:cxn>
              <a:cxn ang="0">
                <a:pos x="connsiteX2" y="connsiteY2"/>
              </a:cxn>
              <a:cxn ang="0">
                <a:pos x="connsiteX3" y="connsiteY3"/>
              </a:cxn>
            </a:cxnLst>
            <a:rect l="l" t="t" r="r" b="b"/>
            <a:pathLst>
              <a:path w="2272684" h="3947467">
                <a:moveTo>
                  <a:pt x="0" y="0"/>
                </a:moveTo>
                <a:lnTo>
                  <a:pt x="2272684" y="0"/>
                </a:lnTo>
                <a:lnTo>
                  <a:pt x="2272684" y="3947467"/>
                </a:lnTo>
                <a:lnTo>
                  <a:pt x="0" y="3947467"/>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96943003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D7594C28-DFEE-49E3-9EC5-0703DF116DA5}" type="datetime1">
              <a:rPr lang="en-US" smtClean="0"/>
              <a:t>1/16/2024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857087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9AA7AEB7-DAE7-494D-8796-7E8569532536}" type="datetime1">
              <a:rPr lang="en-US" smtClean="0"/>
              <a:t>1/16/2024</a:t>
            </a:fld>
            <a:endParaRPr lang="en-US"/>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2020 by Boston Consulting Group. All rights reserved.</a:t>
            </a:r>
          </a:p>
        </p:txBody>
      </p:sp>
      <p:sp>
        <p:nvSpPr>
          <p:cNvPr id="10" name="Rectangle 9">
            <a:extLst>
              <a:ext uri="{FF2B5EF4-FFF2-40B4-BE49-F238E27FC236}">
                <a16:creationId xmlns:a16="http://schemas.microsoft.com/office/drawing/2014/main" id="{59F2A0CE-18CD-4290-B465-1C0CC55EC358}"/>
              </a:ext>
            </a:extLst>
          </p:cNvPr>
          <p:cNvSpPr/>
          <p:nvPr/>
        </p:nvSpPr>
        <p:spPr>
          <a:xfrm>
            <a:off x="3572943" y="76200"/>
            <a:ext cx="5046115" cy="434283"/>
          </a:xfrm>
          <a:prstGeom prst="rect">
            <a:avLst/>
          </a:prstGeom>
          <a:solidFill>
            <a:schemeClr val="bg1"/>
          </a:solidFill>
          <a:ln w="9525" cap="rnd" cmpd="sng" algn="ctr">
            <a:solidFill>
              <a:srgbClr val="C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rgbClr val="FF0000"/>
                </a:solidFill>
              </a:rPr>
              <a:t>Confidential Working Document Draft RIGL §38-2-2(4)(E),(K)</a:t>
            </a:r>
          </a:p>
          <a:p>
            <a:pPr algn="ctr"/>
            <a:r>
              <a:rPr lang="en-US" sz="1400">
                <a:solidFill>
                  <a:srgbClr val="FF0000"/>
                </a:solidFill>
              </a:rPr>
              <a:t>For client use only, not for distribution</a:t>
            </a:r>
          </a:p>
        </p:txBody>
      </p:sp>
    </p:spTree>
    <p:extLst>
      <p:ext uri="{BB962C8B-B14F-4D97-AF65-F5344CB8AC3E}">
        <p14:creationId xmlns:p14="http://schemas.microsoft.com/office/powerpoint/2010/main" val="42678514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159155B-8FB2-4846-A3B3-A1B34C581F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9" name="Object 8" hidden="1">
                        <a:extLst>
                          <a:ext uri="{FF2B5EF4-FFF2-40B4-BE49-F238E27FC236}">
                            <a16:creationId xmlns:a16="http://schemas.microsoft.com/office/drawing/2014/main" id="{9159155B-8FB2-4846-A3B3-A1B34C581F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0B756F6-8813-46D4-AE30-A621864C707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200" b="0" i="0" baseline="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331A5188-77EF-4266-8B20-A3B3A18C3E85}"/>
              </a:ext>
            </a:extLst>
          </p:cNvPr>
          <p:cNvSpPr>
            <a:spLocks noGrp="1"/>
          </p:cNvSpPr>
          <p:nvPr>
            <p:ph type="title"/>
          </p:nvPr>
        </p:nvSpPr>
        <p:spPr>
          <a:xfrm>
            <a:off x="838200" y="365125"/>
            <a:ext cx="10515600" cy="832079"/>
          </a:xfrm>
        </p:spPr>
        <p:txBody>
          <a:bodyPr>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B06142-6DA8-4C4A-BF7B-229AB3F70070}"/>
              </a:ext>
            </a:extLst>
          </p:cNvPr>
          <p:cNvSpPr>
            <a:spLocks noGrp="1"/>
          </p:cNvSpPr>
          <p:nvPr>
            <p:ph idx="1"/>
          </p:nvPr>
        </p:nvSpPr>
        <p:spPr>
          <a:xfrm>
            <a:off x="838200" y="1484674"/>
            <a:ext cx="10515600" cy="4692289"/>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7E24C03-FFD5-4383-8E0D-D8E43E374DF4}"/>
              </a:ext>
            </a:extLst>
          </p:cNvPr>
          <p:cNvSpPr>
            <a:spLocks noGrp="1"/>
          </p:cNvSpPr>
          <p:nvPr>
            <p:ph type="dt" sz="half" idx="10"/>
          </p:nvPr>
        </p:nvSpPr>
        <p:spPr>
          <a:xfrm>
            <a:off x="0" y="6492875"/>
            <a:ext cx="2743200" cy="365125"/>
          </a:xfrm>
        </p:spPr>
        <p:txBody>
          <a:bodyPr/>
          <a:lstStyle/>
          <a:p>
            <a:fld id="{6FCEAAFA-505C-4BB2-9D89-AC9D7FB849A6}" type="datetime2">
              <a:rPr lang="en-US" smtClean="0"/>
              <a:t>Tuesday, January 16, 2024</a:t>
            </a:fld>
            <a:endParaRPr lang="en-US"/>
          </a:p>
        </p:txBody>
      </p:sp>
      <p:sp>
        <p:nvSpPr>
          <p:cNvPr id="5" name="Footer Placeholder 4">
            <a:extLst>
              <a:ext uri="{FF2B5EF4-FFF2-40B4-BE49-F238E27FC236}">
                <a16:creationId xmlns:a16="http://schemas.microsoft.com/office/drawing/2014/main" id="{2E8D88F6-1760-44E7-9EFE-2917011645D9}"/>
              </a:ext>
            </a:extLst>
          </p:cNvPr>
          <p:cNvSpPr>
            <a:spLocks noGrp="1"/>
          </p:cNvSpPr>
          <p:nvPr>
            <p:ph type="ftr" sz="quarter" idx="11"/>
          </p:nvPr>
        </p:nvSpPr>
        <p:spPr>
          <a:xfrm>
            <a:off x="4038600" y="6488328"/>
            <a:ext cx="4114800" cy="365125"/>
          </a:xfrm>
        </p:spPr>
        <p:txBody>
          <a:bodyPr/>
          <a:lstStyle/>
          <a:p>
            <a:endParaRPr lang="en-US"/>
          </a:p>
        </p:txBody>
      </p:sp>
      <p:sp>
        <p:nvSpPr>
          <p:cNvPr id="6" name="Slide Number Placeholder 5">
            <a:extLst>
              <a:ext uri="{FF2B5EF4-FFF2-40B4-BE49-F238E27FC236}">
                <a16:creationId xmlns:a16="http://schemas.microsoft.com/office/drawing/2014/main" id="{5EA07419-16F2-4AEA-BAB5-7554E9DBC586}"/>
              </a:ext>
            </a:extLst>
          </p:cNvPr>
          <p:cNvSpPr>
            <a:spLocks noGrp="1"/>
          </p:cNvSpPr>
          <p:nvPr>
            <p:ph type="sldNum" sz="quarter" idx="12"/>
          </p:nvPr>
        </p:nvSpPr>
        <p:spPr>
          <a:xfrm>
            <a:off x="9448800" y="6492874"/>
            <a:ext cx="2743200" cy="365125"/>
          </a:xfrm>
        </p:spPr>
        <p:txBody>
          <a:bodyPr/>
          <a:lstStyle/>
          <a:p>
            <a:fld id="{D175ED33-C16D-4633-B860-907CD16A9464}" type="slidenum">
              <a:rPr lang="en-US" smtClean="0"/>
              <a:t>‹#›</a:t>
            </a:fld>
            <a:endParaRPr lang="en-US"/>
          </a:p>
        </p:txBody>
      </p:sp>
      <p:sp>
        <p:nvSpPr>
          <p:cNvPr id="7" name="Rectangle 6">
            <a:extLst>
              <a:ext uri="{FF2B5EF4-FFF2-40B4-BE49-F238E27FC236}">
                <a16:creationId xmlns:a16="http://schemas.microsoft.com/office/drawing/2014/main" id="{B22D2AD9-32F0-434D-AA73-5471AE304B51}"/>
              </a:ext>
            </a:extLst>
          </p:cNvPr>
          <p:cNvSpPr/>
          <p:nvPr/>
        </p:nvSpPr>
        <p:spPr>
          <a:xfrm>
            <a:off x="838200" y="1277657"/>
            <a:ext cx="10515600" cy="126564"/>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845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DA8B-4A15-4537-8086-DD6FF0D3A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01FA0-8440-4DFA-839F-84E12CC3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A7181-DACB-46AE-A54C-758050A4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3B847-A051-420C-9EC7-8508B25DDD6E}"/>
              </a:ext>
            </a:extLst>
          </p:cNvPr>
          <p:cNvSpPr>
            <a:spLocks noGrp="1"/>
          </p:cNvSpPr>
          <p:nvPr>
            <p:ph type="dt" sz="half" idx="10"/>
          </p:nvPr>
        </p:nvSpPr>
        <p:spPr/>
        <p:txBody>
          <a:bodyPr/>
          <a:lstStyle/>
          <a:p>
            <a:fld id="{9286DC1B-AD75-4F0A-9506-428F30C04BD5}" type="datetime2">
              <a:rPr lang="en-US" smtClean="0"/>
              <a:t>Tuesday, January 16, 2024</a:t>
            </a:fld>
            <a:endParaRPr lang="en-US"/>
          </a:p>
        </p:txBody>
      </p:sp>
      <p:sp>
        <p:nvSpPr>
          <p:cNvPr id="6" name="Footer Placeholder 5">
            <a:extLst>
              <a:ext uri="{FF2B5EF4-FFF2-40B4-BE49-F238E27FC236}">
                <a16:creationId xmlns:a16="http://schemas.microsoft.com/office/drawing/2014/main" id="{9AFFFF81-C9E4-49B9-9D1A-BB756310A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C9BEB-7C0F-4933-8910-8215971F0A05}"/>
              </a:ext>
            </a:extLst>
          </p:cNvPr>
          <p:cNvSpPr>
            <a:spLocks noGrp="1"/>
          </p:cNvSpPr>
          <p:nvPr>
            <p:ph type="sldNum" sz="quarter" idx="12"/>
          </p:nvPr>
        </p:nvSpPr>
        <p:spPr/>
        <p:txBody>
          <a:bodyPr/>
          <a:lstStyle/>
          <a:p>
            <a:fld id="{D175ED33-C16D-4633-B860-907CD16A9464}" type="slidenum">
              <a:rPr lang="en-US" smtClean="0"/>
              <a:t>‹#›</a:t>
            </a:fld>
            <a:endParaRPr lang="en-US"/>
          </a:p>
        </p:txBody>
      </p:sp>
    </p:spTree>
    <p:extLst>
      <p:ext uri="{BB962C8B-B14F-4D97-AF65-F5344CB8AC3E}">
        <p14:creationId xmlns:p14="http://schemas.microsoft.com/office/powerpoint/2010/main" val="237000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C3814-0F32-480E-9D1F-89E750BC73A7}"/>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3" name="Footer Placeholder 2">
            <a:extLst>
              <a:ext uri="{FF2B5EF4-FFF2-40B4-BE49-F238E27FC236}">
                <a16:creationId xmlns:a16="http://schemas.microsoft.com/office/drawing/2014/main" id="{0CAAAAB6-387E-39AC-1C73-BA39768DDD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7B56AB-7525-10FE-EB57-5DED305A6E78}"/>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734474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87784-8165-8F3F-0778-1677D3E5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11961-EAC0-4896-DC83-28FB77047C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E63B26-BAE5-3873-A9E5-6F402F248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FDA1B-CD6E-F6E9-CDE9-20423DCB1C9B}"/>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6" name="Footer Placeholder 5">
            <a:extLst>
              <a:ext uri="{FF2B5EF4-FFF2-40B4-BE49-F238E27FC236}">
                <a16:creationId xmlns:a16="http://schemas.microsoft.com/office/drawing/2014/main" id="{1D8B6794-25DD-8164-1AC5-B9D1FBFEB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4926E-0152-65D6-49C8-4BBA81B70399}"/>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626791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EF39-161A-8701-9B2E-4584EA49B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32419-8D1E-96AD-CFB9-39CD1ECA9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26942A-04A6-6980-9031-48A2E412A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9E502-5E2A-5987-A1C3-D8C539A0B53A}"/>
              </a:ext>
            </a:extLst>
          </p:cNvPr>
          <p:cNvSpPr>
            <a:spLocks noGrp="1"/>
          </p:cNvSpPr>
          <p:nvPr>
            <p:ph type="dt" sz="half" idx="10"/>
          </p:nvPr>
        </p:nvSpPr>
        <p:spPr/>
        <p:txBody>
          <a:bodyPr/>
          <a:lstStyle/>
          <a:p>
            <a:fld id="{058950AA-E4B6-424E-8D4F-34DFB4A2C1CB}" type="datetimeFigureOut">
              <a:rPr lang="en-US" smtClean="0"/>
              <a:t>1/16/2024</a:t>
            </a:fld>
            <a:endParaRPr lang="en-US"/>
          </a:p>
        </p:txBody>
      </p:sp>
      <p:sp>
        <p:nvSpPr>
          <p:cNvPr id="6" name="Footer Placeholder 5">
            <a:extLst>
              <a:ext uri="{FF2B5EF4-FFF2-40B4-BE49-F238E27FC236}">
                <a16:creationId xmlns:a16="http://schemas.microsoft.com/office/drawing/2014/main" id="{218D8771-388D-3EE4-A4BC-C2030B6D9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9D9C7-2A03-40D6-6627-5016A92FE736}"/>
              </a:ext>
            </a:extLst>
          </p:cNvPr>
          <p:cNvSpPr>
            <a:spLocks noGrp="1"/>
          </p:cNvSpPr>
          <p:nvPr>
            <p:ph type="sldNum" sz="quarter" idx="12"/>
          </p:nvPr>
        </p:nvSpPr>
        <p:spPr/>
        <p:txBody>
          <a:bodyPr/>
          <a:lstStyle/>
          <a:p>
            <a:fld id="{542B2F89-DDEB-48F6-BAE6-405877614F96}" type="slidenum">
              <a:rPr lang="en-US" smtClean="0"/>
              <a:t>‹#›</a:t>
            </a:fld>
            <a:endParaRPr lang="en-US"/>
          </a:p>
        </p:txBody>
      </p:sp>
    </p:spTree>
    <p:extLst>
      <p:ext uri="{BB962C8B-B14F-4D97-AF65-F5344CB8AC3E}">
        <p14:creationId xmlns:p14="http://schemas.microsoft.com/office/powerpoint/2010/main" val="99268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image" Target="../media/image3.sv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image" Target="../media/image1.png"/><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CD1DE8-33F3-3D64-80E6-FBB95630F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E6157A-7990-4898-1A45-459F79C374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34E19-4EEC-9D7F-8B4E-C2FAB742A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950AA-E4B6-424E-8D4F-34DFB4A2C1CB}" type="datetimeFigureOut">
              <a:rPr lang="en-US" smtClean="0"/>
              <a:t>1/16/2024</a:t>
            </a:fld>
            <a:endParaRPr lang="en-US"/>
          </a:p>
        </p:txBody>
      </p:sp>
      <p:sp>
        <p:nvSpPr>
          <p:cNvPr id="5" name="Footer Placeholder 4">
            <a:extLst>
              <a:ext uri="{FF2B5EF4-FFF2-40B4-BE49-F238E27FC236}">
                <a16:creationId xmlns:a16="http://schemas.microsoft.com/office/drawing/2014/main" id="{88138AC8-84B6-33D3-6857-4E18025CC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D793C2-165E-479F-5775-8EE742CBBE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B2F89-DDEB-48F6-BAE6-405877614F96}" type="slidenum">
              <a:rPr lang="en-US" smtClean="0"/>
              <a:t>‹#›</a:t>
            </a:fld>
            <a:endParaRPr lang="en-US"/>
          </a:p>
        </p:txBody>
      </p:sp>
    </p:spTree>
    <p:extLst>
      <p:ext uri="{BB962C8B-B14F-4D97-AF65-F5344CB8AC3E}">
        <p14:creationId xmlns:p14="http://schemas.microsoft.com/office/powerpoint/2010/main" val="3265771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E97E-15DE-483A-BC27-7919C8F1AE1E}"/>
              </a:ext>
            </a:extLst>
          </p:cNvPr>
          <p:cNvSpPr>
            <a:spLocks noGrp="1"/>
          </p:cNvSpPr>
          <p:nvPr>
            <p:ph type="title"/>
          </p:nvPr>
        </p:nvSpPr>
        <p:spPr>
          <a:xfrm>
            <a:off x="304800" y="172857"/>
            <a:ext cx="11582400" cy="701731"/>
          </a:xfrm>
          <a:prstGeom prst="rect">
            <a:avLst/>
          </a:prstGeom>
        </p:spPr>
        <p:txBody>
          <a:bodyPr vert="horz" wrap="square"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6DC98E-7479-4F84-A93B-DC74ECFC08FF}"/>
              </a:ext>
            </a:extLst>
          </p:cNvPr>
          <p:cNvSpPr>
            <a:spLocks noGrp="1"/>
          </p:cNvSpPr>
          <p:nvPr>
            <p:ph type="body" idx="1"/>
          </p:nvPr>
        </p:nvSpPr>
        <p:spPr>
          <a:xfrm>
            <a:off x="304799" y="2085975"/>
            <a:ext cx="11582399" cy="370522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43BF3AD1-F051-48A5-AB7D-BDA84812B4BB}"/>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799997D-9151-4456-8CAB-50AC1F60D7A4}"/>
              </a:ext>
            </a:extLst>
          </p:cNvPr>
          <p:cNvGrpSpPr/>
          <p:nvPr/>
        </p:nvGrpSpPr>
        <p:grpSpPr>
          <a:xfrm>
            <a:off x="304801" y="6126480"/>
            <a:ext cx="11582400" cy="426715"/>
            <a:chOff x="304801" y="6126480"/>
            <a:chExt cx="11582400" cy="426715"/>
          </a:xfrm>
        </p:grpSpPr>
        <p:sp>
          <p:nvSpPr>
            <p:cNvPr id="28" name="Rectangle 27">
              <a:extLst>
                <a:ext uri="{FF2B5EF4-FFF2-40B4-BE49-F238E27FC236}">
                  <a16:creationId xmlns:a16="http://schemas.microsoft.com/office/drawing/2014/main" id="{953E2499-F978-4E01-86C9-1D087E586B53}"/>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F24C7791-83CB-425B-A392-60C4676C897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818536" y="6181797"/>
              <a:ext cx="744012" cy="316080"/>
            </a:xfrm>
            <a:prstGeom prst="rect">
              <a:avLst/>
            </a:prstGeom>
          </p:spPr>
        </p:pic>
        <p:cxnSp>
          <p:nvCxnSpPr>
            <p:cNvPr id="31" name="Straight Connector 30">
              <a:extLst>
                <a:ext uri="{FF2B5EF4-FFF2-40B4-BE49-F238E27FC236}">
                  <a16:creationId xmlns:a16="http://schemas.microsoft.com/office/drawing/2014/main" id="{174664AB-B457-4A4B-8D7F-46B20E66F28D}"/>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490B93-C18D-4D67-8A52-86F2EF21003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FAEE57A-77BE-438D-9286-6127CD6E56F9}"/>
              </a:ext>
            </a:extLst>
          </p:cNvPr>
          <p:cNvSpPr>
            <a:spLocks noGrp="1"/>
          </p:cNvSpPr>
          <p:nvPr>
            <p:ph type="dt" sz="half" idx="2"/>
          </p:nvPr>
        </p:nvSpPr>
        <p:spPr>
          <a:xfrm>
            <a:off x="8382000" y="6157275"/>
            <a:ext cx="977175" cy="365125"/>
          </a:xfrm>
          <a:prstGeom prst="rect">
            <a:avLst/>
          </a:prstGeom>
        </p:spPr>
        <p:txBody>
          <a:bodyPr vert="horz" lIns="91440" tIns="45720" rIns="91440" bIns="45720" rtlCol="0" anchor="ctr"/>
          <a:lstStyle>
            <a:lvl1pPr algn="r">
              <a:defRPr sz="1200">
                <a:solidFill>
                  <a:schemeClr val="bg1"/>
                </a:solidFill>
              </a:defRPr>
            </a:lvl1pPr>
          </a:lstStyle>
          <a:p>
            <a:fld id="{9AA7AEB7-DAE7-494D-8796-7E8569532536}" type="datetime1">
              <a:rPr lang="en-US" smtClean="0"/>
              <a:t>1/16/2024</a:t>
            </a:fld>
            <a:endParaRPr lang="en-US"/>
          </a:p>
        </p:txBody>
      </p:sp>
      <p:sp>
        <p:nvSpPr>
          <p:cNvPr id="5" name="Footer Placeholder 4">
            <a:extLst>
              <a:ext uri="{FF2B5EF4-FFF2-40B4-BE49-F238E27FC236}">
                <a16:creationId xmlns:a16="http://schemas.microsoft.com/office/drawing/2014/main" id="{777BCE5C-2F54-4920-9F7A-D0ABAFE3C9E2}"/>
              </a:ext>
            </a:extLst>
          </p:cNvPr>
          <p:cNvSpPr>
            <a:spLocks noGrp="1"/>
          </p:cNvSpPr>
          <p:nvPr>
            <p:ph type="ftr" sz="quarter" idx="3"/>
          </p:nvPr>
        </p:nvSpPr>
        <p:spPr>
          <a:xfrm>
            <a:off x="476320" y="6157275"/>
            <a:ext cx="774184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7B5FA36-E07C-467A-96D0-EB674B669A53}"/>
              </a:ext>
            </a:extLst>
          </p:cNvPr>
          <p:cNvSpPr>
            <a:spLocks noGrp="1"/>
          </p:cNvSpPr>
          <p:nvPr>
            <p:ph type="sldNum" sz="quarter" idx="4"/>
          </p:nvPr>
        </p:nvSpPr>
        <p:spPr>
          <a:xfrm>
            <a:off x="9719988" y="6170673"/>
            <a:ext cx="586986" cy="338328"/>
          </a:xfrm>
          <a:prstGeom prst="rect">
            <a:avLst/>
          </a:prstGeom>
        </p:spPr>
        <p:txBody>
          <a:bodyPr vert="horz" lIns="91440" tIns="45720" rIns="91440" bIns="45720" rtlCol="0" anchor="ctr"/>
          <a:lstStyle>
            <a:lvl1pPr algn="ctr">
              <a:defRPr sz="1600">
                <a:solidFill>
                  <a:schemeClr val="bg1"/>
                </a:solidFill>
              </a:defRPr>
            </a:lvl1pPr>
          </a:lstStyle>
          <a:p>
            <a:fld id="{35EDF84B-C6E0-4237-8292-AD6332EF7C1F}" type="slidenum">
              <a:rPr lang="en-US" smtClean="0"/>
              <a:t>‹#›</a:t>
            </a:fld>
            <a:endParaRPr lang="en-US"/>
          </a:p>
        </p:txBody>
      </p:sp>
    </p:spTree>
    <p:extLst>
      <p:ext uri="{BB962C8B-B14F-4D97-AF65-F5344CB8AC3E}">
        <p14:creationId xmlns:p14="http://schemas.microsoft.com/office/powerpoint/2010/main" val="19952717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Lst>
  <p:hf hdr="0" ft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hyperlink" Target="https://forms.office.com/Pages/DesignPageV2.aspx?prevorigin=OfficeDotCom&amp;origin=NeoPortalPage&amp;subpage=design&amp;id=VGrKUmVENUa_82XQqEEiiBVUWkDnhq5IlSR0xcJz1MFUMUhUTTlHUlU0NTlGMTVQVlhVOEVRWktBNC4u"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dc.gov/tobacco/data_statistics/fact_sheets/economics/econ_facts/index.htm" TargetMode="External"/><Relationship Id="rId5" Type="http://schemas.openxmlformats.org/officeDocument/2006/relationships/hyperlink" Target="https://www.cdc.gov/tobacco/"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hyperlink" Target="https://www.tobaccofreekids.org/problem/toll-us/rhode_island"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hyperlink" Target="https://www.tobaccofreekids.org/problem/toll-us/rhode_island"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microsoft.com/office/2018/10/relationships/comments" Target="../comments/modernComment_13B_D6938CF3.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40.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microsoft.com/office/2018/10/relationships/comments" Target="../comments/modernComment_13C_A31A0442.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6B7EDEF-848A-4F56-9843-C1ADF9E45F05}"/>
              </a:ext>
            </a:extLst>
          </p:cNvPr>
          <p:cNvPicPr>
            <a:picLocks noGrp="1" noChangeAspect="1"/>
          </p:cNvPicPr>
          <p:nvPr>
            <p:ph type="pic" sz="quarter" idx="13"/>
          </p:nvPr>
        </p:nvPicPr>
        <p:blipFill>
          <a:blip r:embed="rId5"/>
          <a:srcRect l="29" r="29"/>
          <a:stretch>
            <a:fillRect/>
          </a:stretch>
        </p:blipFill>
        <p:spPr>
          <a:xfrm>
            <a:off x="304800" y="279632"/>
            <a:ext cx="11572875" cy="3538728"/>
          </a:xfrm>
          <a:prstGeom prst="rect">
            <a:avLst/>
          </a:prstGeom>
        </p:spPr>
      </p:pic>
      <p:sp>
        <p:nvSpPr>
          <p:cNvPr id="3" name="Title 2">
            <a:extLst>
              <a:ext uri="{FF2B5EF4-FFF2-40B4-BE49-F238E27FC236}">
                <a16:creationId xmlns:a16="http://schemas.microsoft.com/office/drawing/2014/main" id="{F61A8B80-74A1-4018-BDC0-4363575CD8C7}"/>
              </a:ext>
            </a:extLst>
          </p:cNvPr>
          <p:cNvSpPr>
            <a:spLocks noGrp="1"/>
          </p:cNvSpPr>
          <p:nvPr>
            <p:ph type="ctrTitle"/>
          </p:nvPr>
        </p:nvSpPr>
        <p:spPr/>
        <p:txBody>
          <a:bodyPr>
            <a:noAutofit/>
          </a:bodyPr>
          <a:lstStyle/>
          <a:p>
            <a:pPr algn="ctr"/>
            <a:r>
              <a:rPr lang="en-US" sz="2800" b="1" dirty="0">
                <a:latin typeface="Calibri" panose="020F0502020204030204" pitchFamily="34" charset="0"/>
              </a:rPr>
              <a:t>Rhode Island Tobacco Retailer Compliance Training</a:t>
            </a:r>
            <a:br>
              <a:rPr lang="en-US" sz="2800" b="1" dirty="0">
                <a:latin typeface="Calibri" panose="020F0502020204030204" pitchFamily="34" charset="0"/>
              </a:rPr>
            </a:br>
            <a:r>
              <a:rPr lang="en-US" sz="2800" b="1" dirty="0">
                <a:latin typeface="Calibri" panose="020F0502020204030204" pitchFamily="34" charset="0"/>
              </a:rPr>
              <a:t>Retail Employee Training Module</a:t>
            </a:r>
            <a:endParaRPr lang="en-US" sz="2800" dirty="0"/>
          </a:p>
        </p:txBody>
      </p:sp>
      <p:sp>
        <p:nvSpPr>
          <p:cNvPr id="9" name="TextBox 8">
            <a:extLst>
              <a:ext uri="{FF2B5EF4-FFF2-40B4-BE49-F238E27FC236}">
                <a16:creationId xmlns:a16="http://schemas.microsoft.com/office/drawing/2014/main" id="{48FB058B-E01F-433C-81FF-7ADC83B232D4}"/>
              </a:ext>
            </a:extLst>
          </p:cNvPr>
          <p:cNvSpPr txBox="1"/>
          <p:nvPr/>
        </p:nvSpPr>
        <p:spPr>
          <a:xfrm>
            <a:off x="9261446" y="4117215"/>
            <a:ext cx="2785145" cy="902337"/>
          </a:xfrm>
          <a:prstGeom prst="rect">
            <a:avLst/>
          </a:prstGeom>
          <a:solidFill>
            <a:schemeClr val="bg1"/>
          </a:solidFill>
          <a:ln>
            <a:noFill/>
          </a:ln>
        </p:spPr>
        <p:txBody>
          <a:bodyPr wrap="square" rtlCol="0">
            <a:spAutoFit/>
          </a:bodyPr>
          <a:lstStyle/>
          <a:p>
            <a:pPr algn="l">
              <a:lnSpc>
                <a:spcPct val="123000"/>
              </a:lnSpc>
              <a:spcBef>
                <a:spcPts val="600"/>
              </a:spcBef>
              <a:spcAft>
                <a:spcPts val="600"/>
              </a:spcAft>
            </a:pPr>
            <a:endParaRPr lang="en-US" sz="1600">
              <a:solidFill>
                <a:srgbClr val="656666"/>
              </a:solidFill>
            </a:endParaRPr>
          </a:p>
        </p:txBody>
      </p:sp>
      <p:pic>
        <p:nvPicPr>
          <p:cNvPr id="8" name="Picture 7" descr="Logo&#10;&#10;Description automatically generated">
            <a:extLst>
              <a:ext uri="{FF2B5EF4-FFF2-40B4-BE49-F238E27FC236}">
                <a16:creationId xmlns:a16="http://schemas.microsoft.com/office/drawing/2014/main" id="{E13C224A-6016-48C2-8A3C-9559C93FB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935" y="4043567"/>
            <a:ext cx="1066166" cy="902337"/>
          </a:xfrm>
          <a:prstGeom prst="rect">
            <a:avLst/>
          </a:prstGeom>
        </p:spPr>
      </p:pic>
      <p:sp>
        <p:nvSpPr>
          <p:cNvPr id="4" name="TextBox 3">
            <a:extLst>
              <a:ext uri="{FF2B5EF4-FFF2-40B4-BE49-F238E27FC236}">
                <a16:creationId xmlns:a16="http://schemas.microsoft.com/office/drawing/2014/main" id="{DC733EDE-64A0-CB36-4522-8BFCB49172E2}"/>
              </a:ext>
            </a:extLst>
          </p:cNvPr>
          <p:cNvSpPr txBox="1"/>
          <p:nvPr/>
        </p:nvSpPr>
        <p:spPr>
          <a:xfrm>
            <a:off x="9504218" y="5019552"/>
            <a:ext cx="2373457" cy="1558816"/>
          </a:xfrm>
          <a:prstGeom prst="rect">
            <a:avLst/>
          </a:prstGeom>
          <a:solidFill>
            <a:schemeClr val="accent1">
              <a:lumMod val="40000"/>
              <a:lumOff val="60000"/>
            </a:schemeClr>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581AB71F-6F4C-4295-AC32-23D3CF62D250}"/>
              </a:ext>
            </a:extLst>
          </p:cNvPr>
          <p:cNvSpPr txBox="1"/>
          <p:nvPr/>
        </p:nvSpPr>
        <p:spPr>
          <a:xfrm>
            <a:off x="9571583" y="5149134"/>
            <a:ext cx="2238725" cy="1299651"/>
          </a:xfrm>
          <a:prstGeom prst="rect">
            <a:avLst/>
          </a:prstGeom>
          <a:noFill/>
        </p:spPr>
        <p:txBody>
          <a:bodyPr wrap="square" rtlCol="0">
            <a:spAutoFit/>
          </a:bodyPr>
          <a:lstStyle/>
          <a:p>
            <a:pPr algn="ctr">
              <a:lnSpc>
                <a:spcPct val="123000"/>
              </a:lnSpc>
              <a:spcBef>
                <a:spcPts val="600"/>
              </a:spcBef>
              <a:spcAft>
                <a:spcPts val="600"/>
              </a:spcAft>
            </a:pPr>
            <a:r>
              <a:rPr lang="en-US" sz="1300" b="1" dirty="0"/>
              <a:t>Rhode Island </a:t>
            </a:r>
            <a:br>
              <a:rPr lang="en-US" sz="1300" b="1" dirty="0"/>
            </a:br>
            <a:r>
              <a:rPr kumimoji="0" lang="en-US" sz="1300" b="1" i="0" u="none" strike="noStrike" kern="1200" cap="none" spc="0" normalizeH="0" baseline="0" noProof="0" dirty="0">
                <a:ln>
                  <a:noFill/>
                </a:ln>
                <a:effectLst/>
                <a:uLnTx/>
                <a:uFillTx/>
                <a:ea typeface="+mn-ea"/>
                <a:cs typeface="+mn-cs"/>
              </a:rPr>
              <a:t>Department of Behavioral Healthcare, Developmental Disabilities &amp; Hospitals (BHDDH)</a:t>
            </a:r>
            <a:endParaRPr lang="en-US" sz="1300" dirty="0">
              <a:solidFill>
                <a:srgbClr val="656666"/>
              </a:solidFill>
            </a:endParaRPr>
          </a:p>
        </p:txBody>
      </p:sp>
      <p:pic>
        <p:nvPicPr>
          <p:cNvPr id="2" name="Slide 1">
            <a:hlinkClick r:id="" action="ppaction://media"/>
            <a:extLst>
              <a:ext uri="{FF2B5EF4-FFF2-40B4-BE49-F238E27FC236}">
                <a16:creationId xmlns:a16="http://schemas.microsoft.com/office/drawing/2014/main" id="{D2266AE2-2C3D-502D-4F70-78DEF99C90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381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D554-4145-A880-9754-A05BC701E329}"/>
              </a:ext>
            </a:extLst>
          </p:cNvPr>
          <p:cNvSpPr>
            <a:spLocks noGrp="1"/>
          </p:cNvSpPr>
          <p:nvPr>
            <p:ph type="title"/>
          </p:nvPr>
        </p:nvSpPr>
        <p:spPr>
          <a:xfrm>
            <a:off x="393700" y="210911"/>
            <a:ext cx="10515600" cy="832079"/>
          </a:xfrm>
        </p:spPr>
        <p:txBody>
          <a:bodyPr/>
          <a:lstStyle/>
          <a:p>
            <a:r>
              <a:rPr lang="en-US"/>
              <a:t>Acceptable Forms of ID</a:t>
            </a:r>
          </a:p>
        </p:txBody>
      </p:sp>
      <p:sp>
        <p:nvSpPr>
          <p:cNvPr id="4" name="Slide Number Placeholder 3">
            <a:extLst>
              <a:ext uri="{FF2B5EF4-FFF2-40B4-BE49-F238E27FC236}">
                <a16:creationId xmlns:a16="http://schemas.microsoft.com/office/drawing/2014/main" id="{D475D734-980A-6602-7F7D-C3D3976722AE}"/>
              </a:ext>
            </a:extLst>
          </p:cNvPr>
          <p:cNvSpPr>
            <a:spLocks noGrp="1"/>
          </p:cNvSpPr>
          <p:nvPr>
            <p:ph type="sldNum" sz="quarter" idx="12"/>
          </p:nvPr>
        </p:nvSpPr>
        <p:spPr/>
        <p:txBody>
          <a:bodyPr/>
          <a:lstStyle/>
          <a:p>
            <a:fld id="{D175ED33-C16D-4633-B860-907CD16A9464}" type="slidenum">
              <a:rPr lang="en-US" smtClean="0"/>
              <a:t>10</a:t>
            </a:fld>
            <a:endParaRPr lang="en-US"/>
          </a:p>
        </p:txBody>
      </p:sp>
      <p:sp>
        <p:nvSpPr>
          <p:cNvPr id="5" name="Google Shape;149;p8">
            <a:extLst>
              <a:ext uri="{FF2B5EF4-FFF2-40B4-BE49-F238E27FC236}">
                <a16:creationId xmlns:a16="http://schemas.microsoft.com/office/drawing/2014/main" id="{46D234D5-4520-95F0-6803-103B2516A139}"/>
              </a:ext>
            </a:extLst>
          </p:cNvPr>
          <p:cNvSpPr txBox="1">
            <a:spLocks/>
          </p:cNvSpPr>
          <p:nvPr/>
        </p:nvSpPr>
        <p:spPr>
          <a:xfrm>
            <a:off x="838200" y="1780539"/>
            <a:ext cx="5745480" cy="391382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8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4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ts val="2800"/>
              <a:buNone/>
            </a:pPr>
            <a:r>
              <a:rPr lang="en-US">
                <a:solidFill>
                  <a:srgbClr val="000000"/>
                </a:solidFill>
                <a:latin typeface="Times New Roman" panose="02020603050405020304" pitchFamily="18" charset="0"/>
                <a:sym typeface="Calibri"/>
              </a:rPr>
              <a:t>Rhode Island State law requires that a valid form of identification be shown for every tobacco product purchase made in the state. Retailers are required to ask for and verify the identification for each person making a purchase of tobacco products every time they do so.</a:t>
            </a:r>
            <a:endParaRPr lang="en-US">
              <a:solidFill>
                <a:srgbClr val="000000"/>
              </a:solidFill>
              <a:latin typeface="Times New Roman" panose="02020603050405020304" pitchFamily="18" charset="0"/>
            </a:endParaRPr>
          </a:p>
          <a:p>
            <a:pPr marL="0" indent="0">
              <a:lnSpc>
                <a:spcPct val="90000"/>
              </a:lnSpc>
              <a:spcBef>
                <a:spcPts val="210"/>
              </a:spcBef>
              <a:buClr>
                <a:schemeClr val="dk1"/>
              </a:buClr>
              <a:buSzPts val="2800"/>
              <a:buFont typeface="Arial" panose="020B0604020202020204" pitchFamily="34" charset="0"/>
              <a:buNone/>
            </a:pPr>
            <a:endParaRPr lang="en-US">
              <a:latin typeface="Calibri"/>
              <a:ea typeface="Calibri"/>
              <a:cs typeface="Calibri"/>
              <a:sym typeface="Calibri"/>
            </a:endParaRPr>
          </a:p>
        </p:txBody>
      </p:sp>
      <p:pic>
        <p:nvPicPr>
          <p:cNvPr id="6" name="Google Shape;150;p8" descr="A picture containing text, newspaper&#10;&#10;Description automatically generated">
            <a:extLst>
              <a:ext uri="{FF2B5EF4-FFF2-40B4-BE49-F238E27FC236}">
                <a16:creationId xmlns:a16="http://schemas.microsoft.com/office/drawing/2014/main" id="{3A018BAA-FFA8-4D82-360E-C244E0283D79}"/>
              </a:ext>
            </a:extLst>
          </p:cNvPr>
          <p:cNvPicPr preferRelativeResize="0"/>
          <p:nvPr/>
        </p:nvPicPr>
        <p:blipFill rotWithShape="1">
          <a:blip r:embed="rId5">
            <a:alphaModFix/>
          </a:blip>
          <a:srcRect/>
          <a:stretch/>
        </p:blipFill>
        <p:spPr>
          <a:xfrm>
            <a:off x="6789420" y="2566987"/>
            <a:ext cx="4255770" cy="2567648"/>
          </a:xfrm>
          <a:prstGeom prst="rect">
            <a:avLst/>
          </a:prstGeom>
          <a:noFill/>
          <a:ln>
            <a:noFill/>
          </a:ln>
        </p:spPr>
      </p:pic>
      <p:pic>
        <p:nvPicPr>
          <p:cNvPr id="3" name="Slide 10">
            <a:hlinkClick r:id="" action="ppaction://media"/>
            <a:extLst>
              <a:ext uri="{FF2B5EF4-FFF2-40B4-BE49-F238E27FC236}">
                <a16:creationId xmlns:a16="http://schemas.microsoft.com/office/drawing/2014/main" id="{7FF59895-30CE-5EF8-B41D-A0B517703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027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Spotting a Fake ID</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11</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r>
              <a:rPr lang="en-US" dirty="0">
                <a:solidFill>
                  <a:schemeClr val="tx1"/>
                </a:solidFill>
              </a:rPr>
              <a:t>How to spot a fake ID or ID that has been tampered with</a:t>
            </a:r>
          </a:p>
          <a:p>
            <a:pPr lvl="1"/>
            <a:r>
              <a:rPr lang="en-US" dirty="0">
                <a:solidFill>
                  <a:schemeClr val="tx1"/>
                </a:solidFill>
              </a:rPr>
              <a:t>Look for imperfections like peeling lamination, bumpy or raised surface, or smudged ink </a:t>
            </a:r>
          </a:p>
          <a:p>
            <a:pPr lvl="1"/>
            <a:r>
              <a:rPr lang="en-US" dirty="0">
                <a:solidFill>
                  <a:schemeClr val="tx1"/>
                </a:solidFill>
              </a:rPr>
              <a:t>Look for glue lines or pinholes under a bright light</a:t>
            </a:r>
          </a:p>
          <a:p>
            <a:pPr lvl="1"/>
            <a:r>
              <a:rPr lang="en-US" dirty="0">
                <a:solidFill>
                  <a:schemeClr val="tx1"/>
                </a:solidFill>
              </a:rPr>
              <a:t>Check that the watermarks and state seal is present</a:t>
            </a:r>
          </a:p>
          <a:p>
            <a:pPr lvl="1"/>
            <a:r>
              <a:rPr lang="en-US" dirty="0">
                <a:solidFill>
                  <a:schemeClr val="tx1"/>
                </a:solidFill>
              </a:rPr>
              <a:t>Check that the numbers match – the ID number and date of birth are printed on the front and back </a:t>
            </a:r>
          </a:p>
          <a:p>
            <a:pPr lvl="1"/>
            <a:r>
              <a:rPr lang="en-US" dirty="0">
                <a:solidFill>
                  <a:schemeClr val="tx1"/>
                </a:solidFill>
              </a:rPr>
              <a:t>Make sure the person attempting to make the tobacco product purchase is the person in the ID picture</a:t>
            </a:r>
          </a:p>
          <a:p>
            <a:pPr lvl="1"/>
            <a:r>
              <a:rPr lang="en-US" dirty="0">
                <a:solidFill>
                  <a:schemeClr val="tx1"/>
                </a:solidFill>
              </a:rPr>
              <a:t>Check for errors</a:t>
            </a:r>
          </a:p>
          <a:p>
            <a:pPr lvl="3"/>
            <a:r>
              <a:rPr lang="en-US" sz="1800" dirty="0">
                <a:solidFill>
                  <a:schemeClr val="tx1"/>
                </a:solidFill>
              </a:rPr>
              <a:t>Spelling errors – Example: </a:t>
            </a:r>
            <a:r>
              <a:rPr lang="en-US" sz="1800" i="1" dirty="0">
                <a:solidFill>
                  <a:schemeClr val="tx1"/>
                </a:solidFill>
              </a:rPr>
              <a:t>Rode</a:t>
            </a:r>
            <a:r>
              <a:rPr lang="en-US" sz="1800" dirty="0">
                <a:solidFill>
                  <a:schemeClr val="tx1"/>
                </a:solidFill>
              </a:rPr>
              <a:t> Island</a:t>
            </a:r>
          </a:p>
          <a:p>
            <a:pPr lvl="3"/>
            <a:r>
              <a:rPr lang="en-US" sz="1800" dirty="0">
                <a:solidFill>
                  <a:schemeClr val="tx1"/>
                </a:solidFill>
              </a:rPr>
              <a:t>Word usage errors:</a:t>
            </a:r>
          </a:p>
          <a:p>
            <a:pPr lvl="4"/>
            <a:r>
              <a:rPr lang="en-US" sz="1800" dirty="0">
                <a:solidFill>
                  <a:schemeClr val="tx1"/>
                </a:solidFill>
              </a:rPr>
              <a:t>Weight: Brown</a:t>
            </a:r>
          </a:p>
          <a:p>
            <a:pPr lvl="4"/>
            <a:r>
              <a:rPr lang="en-US" sz="1800" dirty="0">
                <a:solidFill>
                  <a:schemeClr val="tx1"/>
                </a:solidFill>
              </a:rPr>
              <a:t>Height: 162</a:t>
            </a:r>
          </a:p>
          <a:p>
            <a:pPr lvl="4"/>
            <a:r>
              <a:rPr lang="en-US" sz="1800" dirty="0">
                <a:solidFill>
                  <a:schemeClr val="tx1"/>
                </a:solidFill>
              </a:rPr>
              <a:t>Eye color: 5’05” </a:t>
            </a:r>
          </a:p>
          <a:p>
            <a:pPr lvl="3"/>
            <a:endParaRPr lang="en-US" dirty="0"/>
          </a:p>
        </p:txBody>
      </p:sp>
      <p:pic>
        <p:nvPicPr>
          <p:cNvPr id="2" name="Slide 11">
            <a:hlinkClick r:id="" action="ppaction://media"/>
            <a:extLst>
              <a:ext uri="{FF2B5EF4-FFF2-40B4-BE49-F238E27FC236}">
                <a16:creationId xmlns:a16="http://schemas.microsoft.com/office/drawing/2014/main" id="{ED5A0D40-C2AE-1D48-D7C5-E20E79CCB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3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Common Mistakes</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12</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r>
              <a:rPr lang="en-US">
                <a:solidFill>
                  <a:schemeClr val="tx1"/>
                </a:solidFill>
              </a:rPr>
              <a:t>Common mistakes are when someone is:</a:t>
            </a:r>
          </a:p>
          <a:p>
            <a:pPr marL="0" indent="0">
              <a:buNone/>
            </a:pPr>
            <a:endParaRPr lang="en-US">
              <a:solidFill>
                <a:schemeClr val="tx1"/>
              </a:solidFill>
            </a:endParaRPr>
          </a:p>
          <a:p>
            <a:pPr lvl="1"/>
            <a:r>
              <a:rPr lang="en-US">
                <a:solidFill>
                  <a:schemeClr val="tx1"/>
                </a:solidFill>
              </a:rPr>
              <a:t>Asking for ID and then not checking the age or miscalculating the age</a:t>
            </a:r>
          </a:p>
          <a:p>
            <a:pPr lvl="1"/>
            <a:r>
              <a:rPr lang="en-US">
                <a:solidFill>
                  <a:schemeClr val="tx1"/>
                </a:solidFill>
              </a:rPr>
              <a:t>Not looking to verify the ID picture is the person attempting to purchase the tobacco product</a:t>
            </a:r>
          </a:p>
          <a:p>
            <a:pPr lvl="1"/>
            <a:r>
              <a:rPr lang="en-US">
                <a:solidFill>
                  <a:schemeClr val="tx1"/>
                </a:solidFill>
              </a:rPr>
              <a:t>Accepting ID that is not a valid government-issued photo ID</a:t>
            </a:r>
          </a:p>
          <a:p>
            <a:pPr lvl="1"/>
            <a:r>
              <a:rPr lang="en-US">
                <a:solidFill>
                  <a:schemeClr val="tx1"/>
                </a:solidFill>
              </a:rPr>
              <a:t>Asking for a customer’s date of birth instead of checking the ID</a:t>
            </a:r>
          </a:p>
          <a:p>
            <a:pPr lvl="1"/>
            <a:r>
              <a:rPr lang="en-US">
                <a:solidFill>
                  <a:schemeClr val="tx1"/>
                </a:solidFill>
              </a:rPr>
              <a:t>The clerk mistaking an individual younger than 21 for an adult customer who is at least 21 and a “regular”</a:t>
            </a:r>
          </a:p>
          <a:p>
            <a:pPr lvl="1"/>
            <a:r>
              <a:rPr lang="en-US">
                <a:solidFill>
                  <a:schemeClr val="tx1"/>
                </a:solidFill>
              </a:rPr>
              <a:t>Inputting random date of birth or clerk’s own date of birth into the computer</a:t>
            </a:r>
          </a:p>
          <a:p>
            <a:pPr lvl="1"/>
            <a:r>
              <a:rPr lang="en-US">
                <a:solidFill>
                  <a:schemeClr val="tx1"/>
                </a:solidFill>
              </a:rPr>
              <a:t>Overriding the computerized system for someone who looks over 21 but doesn’t show a valid ID</a:t>
            </a:r>
          </a:p>
        </p:txBody>
      </p:sp>
      <p:pic>
        <p:nvPicPr>
          <p:cNvPr id="2" name="Slide 12">
            <a:hlinkClick r:id="" action="ppaction://media"/>
            <a:extLst>
              <a:ext uri="{FF2B5EF4-FFF2-40B4-BE49-F238E27FC236}">
                <a16:creationId xmlns:a16="http://schemas.microsoft.com/office/drawing/2014/main" id="{CD74D1D6-2FED-BC24-5F97-6FF8794D4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1059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Age Verification</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13</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Content Placeholder 2">
            <a:extLst>
              <a:ext uri="{FF2B5EF4-FFF2-40B4-BE49-F238E27FC236}">
                <a16:creationId xmlns:a16="http://schemas.microsoft.com/office/drawing/2014/main" id="{36A66945-8CB2-9755-F6E7-FAE0C22ACB63}"/>
              </a:ext>
            </a:extLst>
          </p:cNvPr>
          <p:cNvSpPr>
            <a:spLocks noGrp="1"/>
          </p:cNvSpPr>
          <p:nvPr>
            <p:ph idx="1"/>
          </p:nvPr>
        </p:nvSpPr>
        <p:spPr>
          <a:xfrm>
            <a:off x="838200" y="1340993"/>
            <a:ext cx="10515600" cy="4351338"/>
          </a:xfrm>
        </p:spPr>
        <p:txBody>
          <a:bodyPr/>
          <a:lstStyle/>
          <a:p>
            <a:pPr marL="0" indent="0">
              <a:buNone/>
            </a:pPr>
            <a:endParaRPr lang="en-US" dirty="0"/>
          </a:p>
          <a:p>
            <a:pPr marL="0" indent="0">
              <a:buNone/>
            </a:pPr>
            <a:r>
              <a:rPr lang="en-US" dirty="0">
                <a:solidFill>
                  <a:schemeClr val="tx1">
                    <a:lumMod val="85000"/>
                    <a:lumOff val="15000"/>
                  </a:schemeClr>
                </a:solidFill>
              </a:rPr>
              <a:t>Need to verify the age of a customer?</a:t>
            </a:r>
          </a:p>
          <a:p>
            <a:pPr marL="0" indent="0" algn="ctr">
              <a:buNone/>
            </a:pPr>
            <a:r>
              <a:rPr lang="en-US" sz="3200" b="1" dirty="0">
                <a:solidFill>
                  <a:schemeClr val="accent2"/>
                </a:solidFill>
                <a:latin typeface="Times New Roman" panose="02020603050405020304" pitchFamily="18" charset="0"/>
                <a:cs typeface="Times New Roman" panose="02020603050405020304" pitchFamily="18" charset="0"/>
              </a:rPr>
              <a:t>During  Calendar Year: </a:t>
            </a:r>
          </a:p>
          <a:p>
            <a:pPr marL="0" indent="0">
              <a:buNone/>
            </a:pPr>
            <a:r>
              <a:rPr lang="en-US" dirty="0">
                <a:solidFill>
                  <a:schemeClr val="accent2"/>
                </a:solidFill>
              </a:rPr>
              <a:t>		2023 		     2024 		2025 </a:t>
            </a:r>
          </a:p>
          <a:p>
            <a:pPr marL="0" indent="0">
              <a:buNone/>
            </a:pPr>
            <a:r>
              <a:rPr lang="en-US" dirty="0">
                <a:solidFill>
                  <a:schemeClr val="accent2"/>
                </a:solidFill>
              </a:rPr>
              <a:t>                         </a:t>
            </a:r>
          </a:p>
          <a:p>
            <a:pPr marL="0" indent="0" algn="ctr">
              <a:lnSpc>
                <a:spcPct val="100000"/>
              </a:lnSpc>
              <a:buNone/>
            </a:pPr>
            <a:r>
              <a:rPr lang="en-US" sz="3200" b="1" dirty="0">
                <a:solidFill>
                  <a:schemeClr val="accent2"/>
                </a:solidFill>
                <a:latin typeface="Times New Roman" panose="02020603050405020304" pitchFamily="18" charset="0"/>
                <a:cs typeface="Times New Roman" panose="02020603050405020304" pitchFamily="18" charset="0"/>
              </a:rPr>
              <a:t>You may sell tobacco to anyone </a:t>
            </a:r>
            <a:br>
              <a:rPr lang="en-US" sz="3200" b="1" dirty="0">
                <a:solidFill>
                  <a:schemeClr val="accent2"/>
                </a:solidFill>
                <a:latin typeface="Times New Roman" panose="02020603050405020304" pitchFamily="18" charset="0"/>
                <a:cs typeface="Times New Roman" panose="02020603050405020304" pitchFamily="18" charset="0"/>
              </a:rPr>
            </a:br>
            <a:r>
              <a:rPr lang="en-US" sz="3200" b="1" dirty="0">
                <a:solidFill>
                  <a:schemeClr val="accent2"/>
                </a:solidFill>
                <a:latin typeface="Times New Roman" panose="02020603050405020304" pitchFamily="18" charset="0"/>
                <a:cs typeface="Times New Roman" panose="02020603050405020304" pitchFamily="18" charset="0"/>
              </a:rPr>
              <a:t>born after today’s date in: </a:t>
            </a:r>
          </a:p>
          <a:p>
            <a:pPr marL="0" indent="0">
              <a:buNone/>
            </a:pPr>
            <a:r>
              <a:rPr lang="en-US" dirty="0">
                <a:solidFill>
                  <a:schemeClr val="accent2"/>
                </a:solidFill>
              </a:rPr>
              <a:t> 		</a:t>
            </a:r>
          </a:p>
          <a:p>
            <a:pPr marL="0" indent="0">
              <a:buNone/>
            </a:pPr>
            <a:r>
              <a:rPr lang="en-US" dirty="0">
                <a:solidFill>
                  <a:schemeClr val="accent2"/>
                </a:solidFill>
              </a:rPr>
              <a:t>		2002 		     2003 		2004 	</a:t>
            </a:r>
          </a:p>
          <a:p>
            <a:pPr marL="0" indent="0">
              <a:buNone/>
            </a:pPr>
            <a:endParaRPr lang="en-US" dirty="0">
              <a:solidFill>
                <a:schemeClr val="accent2"/>
              </a:solidFill>
            </a:endParaRPr>
          </a:p>
          <a:p>
            <a:pPr marL="0" indent="0">
              <a:buNone/>
            </a:pPr>
            <a:r>
              <a:rPr lang="en-US" dirty="0">
                <a:solidFill>
                  <a:schemeClr val="accent2"/>
                </a:solidFill>
              </a:rPr>
              <a:t> </a:t>
            </a:r>
          </a:p>
          <a:p>
            <a:pPr marL="0" indent="0">
              <a:buNone/>
            </a:pPr>
            <a:endParaRPr lang="en-US" b="1" dirty="0">
              <a:solidFill>
                <a:schemeClr val="accent2"/>
              </a:solidFill>
              <a:latin typeface="Times New Roman" panose="02020603050405020304" pitchFamily="18" charset="0"/>
              <a:cs typeface="Times New Roman" panose="02020603050405020304" pitchFamily="18" charset="0"/>
            </a:endParaRPr>
          </a:p>
        </p:txBody>
      </p:sp>
      <p:pic>
        <p:nvPicPr>
          <p:cNvPr id="3" name="Slide 13">
            <a:hlinkClick r:id="" action="ppaction://media"/>
            <a:extLst>
              <a:ext uri="{FF2B5EF4-FFF2-40B4-BE49-F238E27FC236}">
                <a16:creationId xmlns:a16="http://schemas.microsoft.com/office/drawing/2014/main" id="{BE3B6AFC-FE2F-9E4A-5941-109EA73EE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6258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How to Say NO</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14</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335280" y="1483219"/>
            <a:ext cx="11521440" cy="4598604"/>
          </a:xfrm>
        </p:spPr>
        <p:txBody>
          <a:bodyPr/>
          <a:lstStyle/>
          <a:p>
            <a:pPr marL="0" indent="0">
              <a:buNone/>
            </a:pPr>
            <a:r>
              <a:rPr lang="en-US" sz="1800" dirty="0">
                <a:solidFill>
                  <a:schemeClr val="tx1"/>
                </a:solidFill>
                <a:latin typeface="Calibri" panose="020F0502020204030204" pitchFamily="34" charset="0"/>
                <a:cs typeface="Calibri" panose="020F0502020204030204" pitchFamily="34" charset="0"/>
              </a:rPr>
              <a:t>SAMPLE ILLEGAL SALE SITUATIONS</a:t>
            </a:r>
          </a:p>
          <a:p>
            <a:pPr marL="0" indent="0">
              <a:buNone/>
            </a:pPr>
            <a:endParaRPr lang="en-US" sz="700" b="1" dirty="0">
              <a:solidFill>
                <a:schemeClr val="tx1"/>
              </a:solidFill>
            </a:endParaRPr>
          </a:p>
          <a:p>
            <a:pPr marL="0" indent="0">
              <a:buNone/>
            </a:pPr>
            <a:r>
              <a:rPr lang="en-US" sz="1400" b="1" dirty="0">
                <a:solidFill>
                  <a:schemeClr val="tx1"/>
                </a:solidFill>
                <a:latin typeface="Calibri" panose="020F0502020204030204" pitchFamily="34" charset="0"/>
                <a:cs typeface="Calibri" panose="020F0502020204030204" pitchFamily="34" charset="0"/>
              </a:rPr>
              <a:t>Underage customer with an ID</a:t>
            </a:r>
          </a:p>
          <a:p>
            <a:pPr marL="0" indent="0">
              <a:buNone/>
            </a:pPr>
            <a:r>
              <a:rPr lang="en-US" sz="1400" dirty="0">
                <a:solidFill>
                  <a:schemeClr val="tx1"/>
                </a:solidFill>
                <a:latin typeface="Calibri" panose="020F0502020204030204" pitchFamily="34" charset="0"/>
                <a:cs typeface="Calibri" panose="020F0502020204030204" pitchFamily="34" charset="0"/>
              </a:rPr>
              <a:t>When a customer’s I.D. shows that he or she is not old enough, remind them that they have to be 21 to legally purchase tobacco products, electronic cigarette products, and nicotine products.</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“I’m sorry, it’s against the law for me to sell tobacco products, electronic cigarette products, or nicotine products to anyone under 21.”</a:t>
            </a:r>
          </a:p>
          <a:p>
            <a:pPr marL="0" indent="0">
              <a:buNone/>
            </a:pPr>
            <a:endParaRPr lang="en-US" sz="10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Underage customer purchasing for an adult</a:t>
            </a:r>
          </a:p>
          <a:p>
            <a:pPr marL="0" indent="0">
              <a:buNone/>
            </a:pPr>
            <a:r>
              <a:rPr lang="en-US" sz="1400" dirty="0">
                <a:solidFill>
                  <a:schemeClr val="tx1"/>
                </a:solidFill>
                <a:latin typeface="Calibri" panose="020F0502020204030204" pitchFamily="34" charset="0"/>
                <a:cs typeface="Calibri" panose="020F0502020204030204" pitchFamily="34" charset="0"/>
              </a:rPr>
              <a:t>If parents or other adults send an individual younger than 21 to purchase tobacco products, electronic cigarette products, or nicotine products for them, explain that someone who is at least 21 years old must come in to make the purchase.</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“I’m sorry, it’s against the law for me to sell tobacco products, electronic cigarette products, and nicotine products to anyone younger than 21.”</a:t>
            </a:r>
          </a:p>
          <a:p>
            <a:pPr marL="0" indent="0">
              <a:buNone/>
            </a:pPr>
            <a:endParaRPr lang="en-US" sz="1000"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Customer without an ID </a:t>
            </a:r>
          </a:p>
          <a:p>
            <a:pPr marL="0" indent="0">
              <a:buNone/>
            </a:pPr>
            <a:r>
              <a:rPr lang="en-US" sz="1400" dirty="0">
                <a:solidFill>
                  <a:schemeClr val="tx1"/>
                </a:solidFill>
                <a:latin typeface="Calibri" panose="020F0502020204030204" pitchFamily="34" charset="0"/>
                <a:cs typeface="Calibri" panose="020F0502020204030204" pitchFamily="34" charset="0"/>
              </a:rPr>
              <a:t>If a customer does not have I.D., don’t accuse him or her of being younger than 21.</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 have to see your valid I.D. before I can sell this to you.”</a:t>
            </a:r>
          </a:p>
        </p:txBody>
      </p:sp>
      <p:pic>
        <p:nvPicPr>
          <p:cNvPr id="2" name="Slide 14">
            <a:hlinkClick r:id="" action="ppaction://media"/>
            <a:extLst>
              <a:ext uri="{FF2B5EF4-FFF2-40B4-BE49-F238E27FC236}">
                <a16:creationId xmlns:a16="http://schemas.microsoft.com/office/drawing/2014/main" id="{016C3218-4079-63A7-ED4E-D91DC4D5D5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6950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How to Say NO</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15</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206929" y="1466386"/>
            <a:ext cx="12073463" cy="5391614"/>
          </a:xfrm>
        </p:spPr>
        <p:txBody>
          <a:bodyPr/>
          <a:lstStyle/>
          <a:p>
            <a:pPr marL="0" indent="0">
              <a:buNone/>
            </a:pPr>
            <a:r>
              <a:rPr lang="en-US" sz="1800" dirty="0">
                <a:solidFill>
                  <a:schemeClr val="tx1"/>
                </a:solidFill>
                <a:latin typeface="Calibri" panose="020F0502020204030204" pitchFamily="34" charset="0"/>
                <a:cs typeface="Calibri" panose="020F0502020204030204" pitchFamily="34" charset="0"/>
              </a:rPr>
              <a:t>SAMPLE ILLEGAL SALE SITUATIONS</a:t>
            </a:r>
          </a:p>
          <a:p>
            <a:pPr marL="0" indent="0">
              <a:buNone/>
            </a:pPr>
            <a:endParaRPr lang="en-US" sz="7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Customer without I.D. </a:t>
            </a:r>
          </a:p>
          <a:p>
            <a:pPr marL="0" indent="0">
              <a:buNone/>
            </a:pPr>
            <a:r>
              <a:rPr lang="en-US" sz="1400" dirty="0">
                <a:solidFill>
                  <a:schemeClr val="tx1"/>
                </a:solidFill>
                <a:latin typeface="Calibri" panose="020F0502020204030204" pitchFamily="34" charset="0"/>
                <a:cs typeface="Calibri" panose="020F0502020204030204" pitchFamily="34" charset="0"/>
              </a:rPr>
              <a:t>If a customer clearly looks at least 21 State law still requires that you must check I.D. prior to sale.</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“I’m sorry, state law requires that I check the I.D. of all customers attempting to purchase tobacco products. If I don’t, I could lose my job.”</a:t>
            </a:r>
          </a:p>
          <a:p>
            <a:pPr marL="0" indent="0">
              <a:buNone/>
            </a:pPr>
            <a:endParaRPr lang="en-US" sz="10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Adult buying for someone underage</a:t>
            </a:r>
          </a:p>
          <a:p>
            <a:pPr marL="0" indent="0">
              <a:buNone/>
            </a:pPr>
            <a:r>
              <a:rPr lang="en-US" sz="1400" dirty="0">
                <a:solidFill>
                  <a:schemeClr val="tx1"/>
                </a:solidFill>
                <a:latin typeface="Calibri" panose="020F0502020204030204" pitchFamily="34" charset="0"/>
                <a:cs typeface="Calibri" panose="020F0502020204030204" pitchFamily="34" charset="0"/>
              </a:rPr>
              <a:t>If you have reason to believe a customer older than 21 is attempting to purchase tobacco products, electronic cigarette products, and nicotine products for an individual younger than 21, you must refuse the sale. (Customer could be an underage individual's parent, sibling, friend, or a stranger.)</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“I’m sorry, it looks like you may be purchasing this for someone under 21, so I can’t sell you this product. It is illegal to sell tobacco products, electronic cigarette products, or nicotine products to anyone younger than 21.”</a:t>
            </a:r>
          </a:p>
          <a:p>
            <a:pPr marL="0" indent="0">
              <a:buNone/>
            </a:pPr>
            <a:endParaRPr lang="en-US" sz="1000" b="1" dirty="0">
              <a:solidFill>
                <a:schemeClr val="tx1"/>
              </a:solidFill>
              <a:latin typeface="Calibri" panose="020F0502020204030204" pitchFamily="34" charset="0"/>
              <a:cs typeface="Calibri" panose="020F0502020204030204" pitchFamily="34" charset="0"/>
            </a:endParaRPr>
          </a:p>
          <a:p>
            <a:pPr marL="0" indent="0">
              <a:buNone/>
            </a:pPr>
            <a:r>
              <a:rPr lang="en-US" sz="1400" b="1" dirty="0">
                <a:solidFill>
                  <a:schemeClr val="tx1"/>
                </a:solidFill>
                <a:latin typeface="Calibri" panose="020F0502020204030204" pitchFamily="34" charset="0"/>
                <a:cs typeface="Calibri" panose="020F0502020204030204" pitchFamily="34" charset="0"/>
              </a:rPr>
              <a:t>Friend of clerk who is underage attempts to purchase</a:t>
            </a:r>
          </a:p>
          <a:p>
            <a:pPr marL="0" indent="0">
              <a:buNone/>
            </a:pPr>
            <a:r>
              <a:rPr lang="en-US" sz="1400" dirty="0">
                <a:solidFill>
                  <a:schemeClr val="tx1"/>
                </a:solidFill>
                <a:latin typeface="Calibri" panose="020F0502020204030204" pitchFamily="34" charset="0"/>
                <a:cs typeface="Calibri" panose="020F0502020204030204" pitchFamily="34" charset="0"/>
              </a:rPr>
              <a:t>Don’t be tempted to sell to your underage friends.</a:t>
            </a:r>
          </a:p>
          <a:p>
            <a:pPr marL="0" indent="0">
              <a:buNone/>
            </a:pPr>
            <a:r>
              <a:rPr lang="en-US" sz="1400" b="1" i="1" dirty="0">
                <a:solidFill>
                  <a:schemeClr val="tx1"/>
                </a:solidFill>
                <a:latin typeface="Calibri" panose="020F0502020204030204" pitchFamily="34" charset="0"/>
                <a:cs typeface="Calibri" panose="020F0502020204030204" pitchFamily="34" charset="0"/>
              </a:rPr>
              <a:t>What to say:</a:t>
            </a:r>
          </a:p>
          <a:p>
            <a:pPr marL="0" indent="0">
              <a:buNone/>
            </a:pPr>
            <a:r>
              <a:rPr lang="en-US" sz="1400" dirty="0">
                <a:solidFill>
                  <a:schemeClr val="tx1"/>
                </a:solidFill>
                <a:latin typeface="Calibri" panose="020F0502020204030204" pitchFamily="34" charset="0"/>
                <a:cs typeface="Calibri" panose="020F0502020204030204" pitchFamily="34" charset="0"/>
              </a:rPr>
              <a:t>“It’s nothing personal; it’s just the law. If I sell tobacco products, electronic cigarette products, or nicotine products to you, I could lose my job.”</a:t>
            </a:r>
          </a:p>
        </p:txBody>
      </p:sp>
      <p:pic>
        <p:nvPicPr>
          <p:cNvPr id="2" name="Slide 15">
            <a:hlinkClick r:id="" action="ppaction://media"/>
            <a:extLst>
              <a:ext uri="{FF2B5EF4-FFF2-40B4-BE49-F238E27FC236}">
                <a16:creationId xmlns:a16="http://schemas.microsoft.com/office/drawing/2014/main" id="{7545BA69-4C69-7C35-A50E-53FD3AC7F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74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How to Say NO</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16</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a:xfrm>
            <a:off x="318976" y="1452776"/>
            <a:ext cx="10131056" cy="4161215"/>
          </a:xfrm>
        </p:spPr>
        <p:txBody>
          <a:bodyPr/>
          <a:lstStyle/>
          <a:p>
            <a:pPr lvl="1"/>
            <a:r>
              <a:rPr lang="en-US" sz="2000" dirty="0">
                <a:solidFill>
                  <a:schemeClr val="tx1"/>
                </a:solidFill>
                <a:latin typeface="Calibri" panose="020F0502020204030204" pitchFamily="34" charset="0"/>
                <a:cs typeface="Calibri" panose="020F0502020204030204" pitchFamily="34" charset="0"/>
              </a:rPr>
              <a:t>Dealing with difficult customers</a:t>
            </a:r>
          </a:p>
          <a:p>
            <a:pPr lvl="2"/>
            <a:endParaRPr lang="en-US" sz="3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Explain that it is against the law to sell tobacco products to anyone under 21, that you are required by law to verify ID, and that you could be fired if you don’t.</a:t>
            </a:r>
          </a:p>
          <a:p>
            <a:pPr lvl="2"/>
            <a:endParaRPr lang="en-US" sz="5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Be polite but firm</a:t>
            </a:r>
          </a:p>
          <a:p>
            <a:pPr marL="914400" lvl="2" indent="0">
              <a:buNone/>
            </a:pPr>
            <a:endParaRPr lang="en-US" sz="5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Stay calm and remember that you are not obligated to sell any tobacco product</a:t>
            </a:r>
          </a:p>
          <a:p>
            <a:pPr marL="914400" lvl="2" indent="0">
              <a:buNone/>
            </a:pPr>
            <a:endParaRPr lang="en-US" sz="5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Focus your attention to the next customer in line</a:t>
            </a:r>
          </a:p>
          <a:p>
            <a:pPr lvl="2"/>
            <a:endParaRPr lang="en-US" sz="5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If the customer gets angry, ask for help from a manager or, if you have them, a security officer</a:t>
            </a:r>
          </a:p>
          <a:p>
            <a:pPr lvl="2"/>
            <a:endParaRPr lang="en-US" sz="500" dirty="0">
              <a:solidFill>
                <a:schemeClr val="tx1"/>
              </a:solidFill>
              <a:latin typeface="Calibri" panose="020F0502020204030204" pitchFamily="34" charset="0"/>
              <a:cs typeface="Calibri" panose="020F0502020204030204" pitchFamily="34" charset="0"/>
            </a:endParaRPr>
          </a:p>
          <a:p>
            <a:pPr lvl="2"/>
            <a:r>
              <a:rPr lang="en-US" sz="2000" dirty="0">
                <a:solidFill>
                  <a:schemeClr val="tx1"/>
                </a:solidFill>
                <a:latin typeface="Calibri" panose="020F0502020204030204" pitchFamily="34" charset="0"/>
                <a:cs typeface="Calibri" panose="020F0502020204030204" pitchFamily="34" charset="0"/>
              </a:rPr>
              <a:t>Offer to get a police officer’s assistance</a:t>
            </a:r>
          </a:p>
          <a:p>
            <a:pPr marL="457200" lvl="1" indent="0">
              <a:buNone/>
            </a:pPr>
            <a:endParaRPr lang="en-US" dirty="0"/>
          </a:p>
        </p:txBody>
      </p:sp>
      <p:pic>
        <p:nvPicPr>
          <p:cNvPr id="2" name="Slide 16">
            <a:hlinkClick r:id="" action="ppaction://media"/>
            <a:extLst>
              <a:ext uri="{FF2B5EF4-FFF2-40B4-BE49-F238E27FC236}">
                <a16:creationId xmlns:a16="http://schemas.microsoft.com/office/drawing/2014/main" id="{D15CC796-A965-2326-E26C-04569732E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2516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F57D-1FC7-7BA1-6FD0-52AC00ECC8DE}"/>
              </a:ext>
            </a:extLst>
          </p:cNvPr>
          <p:cNvSpPr>
            <a:spLocks noGrp="1"/>
          </p:cNvSpPr>
          <p:nvPr>
            <p:ph type="title"/>
          </p:nvPr>
        </p:nvSpPr>
        <p:spPr/>
        <p:txBody>
          <a:bodyPr/>
          <a:lstStyle/>
          <a:p>
            <a:r>
              <a:rPr lang="en-US"/>
              <a:t>Testing Your Knowledge</a:t>
            </a:r>
          </a:p>
        </p:txBody>
      </p:sp>
      <p:sp>
        <p:nvSpPr>
          <p:cNvPr id="3" name="Content Placeholder 2">
            <a:extLst>
              <a:ext uri="{FF2B5EF4-FFF2-40B4-BE49-F238E27FC236}">
                <a16:creationId xmlns:a16="http://schemas.microsoft.com/office/drawing/2014/main" id="{830A10A3-224C-5CB1-FEEF-0456A5802B6B}"/>
              </a:ext>
            </a:extLst>
          </p:cNvPr>
          <p:cNvSpPr>
            <a:spLocks noGrp="1"/>
          </p:cNvSpPr>
          <p:nvPr>
            <p:ph idx="1"/>
          </p:nvPr>
        </p:nvSpPr>
        <p:spPr/>
        <p:txBody>
          <a:bodyPr/>
          <a:lstStyle/>
          <a:p>
            <a:r>
              <a:rPr lang="en-US">
                <a:hlinkClick r:id="rId5"/>
              </a:rPr>
              <a:t>PLEASE FOLLOW THIS LINK TO COMPLETE A BRIEF QUIZ</a:t>
            </a:r>
            <a:endParaRPr lang="en-US"/>
          </a:p>
        </p:txBody>
      </p:sp>
      <p:sp>
        <p:nvSpPr>
          <p:cNvPr id="4" name="Slide Number Placeholder 3">
            <a:extLst>
              <a:ext uri="{FF2B5EF4-FFF2-40B4-BE49-F238E27FC236}">
                <a16:creationId xmlns:a16="http://schemas.microsoft.com/office/drawing/2014/main" id="{699D0641-9D6D-D4B7-183F-693202EA8F61}"/>
              </a:ext>
            </a:extLst>
          </p:cNvPr>
          <p:cNvSpPr>
            <a:spLocks noGrp="1"/>
          </p:cNvSpPr>
          <p:nvPr>
            <p:ph type="sldNum" sz="quarter" idx="12"/>
          </p:nvPr>
        </p:nvSpPr>
        <p:spPr/>
        <p:txBody>
          <a:bodyPr/>
          <a:lstStyle/>
          <a:p>
            <a:fld id="{D175ED33-C16D-4633-B860-907CD16A9464}" type="slidenum">
              <a:rPr lang="en-US" smtClean="0"/>
              <a:t>17</a:t>
            </a:fld>
            <a:endParaRPr lang="en-US"/>
          </a:p>
        </p:txBody>
      </p:sp>
      <p:pic>
        <p:nvPicPr>
          <p:cNvPr id="5" name="Slide 17">
            <a:hlinkClick r:id="" action="ppaction://media"/>
            <a:extLst>
              <a:ext uri="{FF2B5EF4-FFF2-40B4-BE49-F238E27FC236}">
                <a16:creationId xmlns:a16="http://schemas.microsoft.com/office/drawing/2014/main" id="{87DACC54-A6FD-15FC-1405-DAD296407D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152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1" name="Google Shape;971;p109"/>
          <p:cNvSpPr txBox="1">
            <a:spLocks noGrp="1"/>
          </p:cNvSpPr>
          <p:nvPr>
            <p:ph type="sldNum" sz="quarter" idx="4294967295"/>
          </p:nvPr>
        </p:nvSpPr>
        <p:spPr>
          <a:xfrm>
            <a:off x="11604625" y="6170613"/>
            <a:ext cx="587375" cy="338137"/>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18</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itle 2">
            <a:extLst>
              <a:ext uri="{FF2B5EF4-FFF2-40B4-BE49-F238E27FC236}">
                <a16:creationId xmlns:a16="http://schemas.microsoft.com/office/drawing/2014/main" id="{97EC3BBB-5870-444F-8A24-5518D2F6EF46}"/>
              </a:ext>
            </a:extLst>
          </p:cNvPr>
          <p:cNvSpPr>
            <a:spLocks noGrp="1"/>
          </p:cNvSpPr>
          <p:nvPr>
            <p:ph type="title"/>
          </p:nvPr>
        </p:nvSpPr>
        <p:spPr>
          <a:xfrm>
            <a:off x="3558540" y="1102328"/>
            <a:ext cx="5074920" cy="747034"/>
          </a:xfrm>
        </p:spPr>
        <p:txBody>
          <a:bodyPr>
            <a:normAutofit/>
          </a:bodyPr>
          <a:lstStyle/>
          <a:p>
            <a:r>
              <a:rPr lang="en-US" dirty="0"/>
              <a:t>Thank You</a:t>
            </a:r>
          </a:p>
        </p:txBody>
      </p:sp>
      <p:sp>
        <p:nvSpPr>
          <p:cNvPr id="15" name="TextBox 14">
            <a:extLst>
              <a:ext uri="{FF2B5EF4-FFF2-40B4-BE49-F238E27FC236}">
                <a16:creationId xmlns:a16="http://schemas.microsoft.com/office/drawing/2014/main" id="{C29BEEA7-5740-40B9-8E0E-F483898B134C}"/>
              </a:ext>
            </a:extLst>
          </p:cNvPr>
          <p:cNvSpPr txBox="1"/>
          <p:nvPr/>
        </p:nvSpPr>
        <p:spPr>
          <a:xfrm>
            <a:off x="346672" y="1475845"/>
            <a:ext cx="11551640"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152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Learning Objectives</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2</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pPr marL="0" indent="0">
              <a:buNone/>
            </a:pPr>
            <a:r>
              <a:rPr lang="en-US">
                <a:solidFill>
                  <a:schemeClr val="tx1"/>
                </a:solidFill>
              </a:rPr>
              <a:t>By the end of this training, you will:</a:t>
            </a:r>
          </a:p>
          <a:p>
            <a:endParaRPr lang="en-US">
              <a:solidFill>
                <a:schemeClr val="tx1"/>
              </a:solidFill>
            </a:endParaRPr>
          </a:p>
          <a:p>
            <a:r>
              <a:rPr lang="en-US">
                <a:solidFill>
                  <a:schemeClr val="tx1"/>
                </a:solidFill>
              </a:rPr>
              <a:t>Understand what tobacco products are</a:t>
            </a:r>
          </a:p>
          <a:p>
            <a:pPr marL="0" indent="0">
              <a:buNone/>
            </a:pPr>
            <a:endParaRPr lang="en-US">
              <a:solidFill>
                <a:schemeClr val="tx1"/>
              </a:solidFill>
            </a:endParaRPr>
          </a:p>
          <a:p>
            <a:r>
              <a:rPr lang="en-US">
                <a:solidFill>
                  <a:schemeClr val="tx1"/>
                </a:solidFill>
              </a:rPr>
              <a:t>Understand who can legally purchase tobacco products </a:t>
            </a:r>
          </a:p>
          <a:p>
            <a:pPr marL="0" indent="0">
              <a:buNone/>
            </a:pPr>
            <a:endParaRPr lang="en-US">
              <a:solidFill>
                <a:schemeClr val="tx1"/>
              </a:solidFill>
            </a:endParaRPr>
          </a:p>
          <a:p>
            <a:r>
              <a:rPr lang="en-US">
                <a:solidFill>
                  <a:schemeClr val="tx1"/>
                </a:solidFill>
              </a:rPr>
              <a:t>Understand how to calculate and verify someone’s age</a:t>
            </a:r>
          </a:p>
          <a:p>
            <a:pPr marL="0" indent="0">
              <a:buNone/>
            </a:pPr>
            <a:endParaRPr lang="en-US">
              <a:solidFill>
                <a:schemeClr val="tx1"/>
              </a:solidFill>
            </a:endParaRPr>
          </a:p>
          <a:p>
            <a:r>
              <a:rPr lang="en-US">
                <a:solidFill>
                  <a:schemeClr val="tx1"/>
                </a:solidFill>
              </a:rPr>
              <a:t>Learn how to deal with someone trying to buy tobacco products who is underage or doesn’t have an ID</a:t>
            </a:r>
          </a:p>
          <a:p>
            <a:pPr lvl="1"/>
            <a:endParaRPr lang="en-US"/>
          </a:p>
          <a:p>
            <a:pPr lvl="1"/>
            <a:endParaRPr lang="en-US"/>
          </a:p>
          <a:p>
            <a:pPr lvl="2"/>
            <a:endParaRPr lang="en-US"/>
          </a:p>
          <a:p>
            <a:pPr lvl="1"/>
            <a:endParaRPr lang="en-US"/>
          </a:p>
          <a:p>
            <a:endParaRPr lang="en-US"/>
          </a:p>
        </p:txBody>
      </p:sp>
      <p:pic>
        <p:nvPicPr>
          <p:cNvPr id="2" name="Recorded Sound">
            <a:hlinkClick r:id="" action="ppaction://media"/>
            <a:extLst>
              <a:ext uri="{FF2B5EF4-FFF2-40B4-BE49-F238E27FC236}">
                <a16:creationId xmlns:a16="http://schemas.microsoft.com/office/drawing/2014/main" id="{66F3E81E-8BA0-F270-9B4F-92F408B57E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220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Introduction</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3</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pPr marL="0" indent="0">
              <a:buClr>
                <a:srgbClr val="EB5152"/>
              </a:buClr>
              <a:buNone/>
              <a:defRPr/>
            </a:pPr>
            <a:r>
              <a:rPr kumimoji="0" lang="en-US" b="1" i="0" u="none" strike="noStrike" kern="1200" cap="none" spc="0" normalizeH="0" baseline="0" noProof="0" dirty="0">
                <a:ln>
                  <a:noFill/>
                </a:ln>
                <a:solidFill>
                  <a:prstClr val="black"/>
                </a:solidFill>
                <a:effectLst/>
                <a:uLnTx/>
                <a:uFillTx/>
                <a:latin typeface="Franklin Gothic Book"/>
                <a:ea typeface="+mn-ea"/>
                <a:cs typeface="+mn-cs"/>
              </a:rPr>
              <a:t>According to the Centers for Disease Control and Prevention: </a:t>
            </a:r>
          </a:p>
          <a:p>
            <a:pPr marL="457200" marR="0" lvl="1"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Franklin Gothic Book"/>
              <a:ea typeface="+mn-ea"/>
              <a:cs typeface="+mn-cs"/>
            </a:endParaRPr>
          </a:p>
          <a:p>
            <a:pPr marL="1143000" marR="0" lvl="2" indent="-22860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Char char="•"/>
              <a:tabLst/>
              <a:defRPr/>
            </a:pPr>
            <a:r>
              <a:rPr kumimoji="0" lang="en-US" sz="1600" b="0" i="1" u="sng" strike="noStrike" kern="1200" cap="none" spc="0" normalizeH="0" baseline="0" noProof="0" dirty="0">
                <a:ln>
                  <a:noFill/>
                </a:ln>
                <a:solidFill>
                  <a:srgbClr val="075290"/>
                </a:solidFill>
                <a:effectLst/>
                <a:uLnTx/>
                <a:uFillTx/>
                <a:latin typeface="Open Sans" panose="020B0606030504020204" pitchFamily="34" charset="0"/>
                <a:ea typeface="+mn-ea"/>
                <a:cs typeface="+mn-cs"/>
                <a:hlinkClick r:id="rId5"/>
              </a:rPr>
              <a:t>Tobacco use </a:t>
            </a:r>
            <a:r>
              <a:rPr kumimoji="0" lang="en-US" sz="16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is the single most preventable cause of disease, disability, and death in the United States. Cigarette smoking causes more than 480,000 deaths in the United States every year, including approximately 41,000 nonsmoking adults and 400 infants who die from secondhand smoke exposure. </a:t>
            </a:r>
          </a:p>
          <a:p>
            <a:pPr marL="914400" marR="0" lvl="2"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endParaRPr kumimoji="0" lang="en-US" sz="16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457200" marR="0" lvl="1"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r>
              <a:rPr kumimoji="0" lang="en-US" sz="1800" b="1"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AND</a:t>
            </a:r>
          </a:p>
          <a:p>
            <a:pPr marL="914400" marR="0" lvl="2"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endParaRPr kumimoji="0" lang="en-US" sz="16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1143000" marR="0" lvl="2" indent="-22860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Char char="•"/>
              <a:tabLst/>
              <a:defRPr/>
            </a:pPr>
            <a:r>
              <a:rPr kumimoji="0" lang="en-US" sz="16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Smoking-related illness in the United States </a:t>
            </a:r>
            <a:r>
              <a:rPr kumimoji="0" lang="en-US" sz="1600" b="0" i="1" u="sng" strike="noStrike" kern="1200" cap="none" spc="0" normalizeH="0" baseline="0" noProof="0" dirty="0">
                <a:ln>
                  <a:noFill/>
                </a:ln>
                <a:solidFill>
                  <a:srgbClr val="075290"/>
                </a:solidFill>
                <a:effectLst/>
                <a:uLnTx/>
                <a:uFillTx/>
                <a:latin typeface="Open Sans" panose="020B0606030504020204" pitchFamily="34" charset="0"/>
                <a:ea typeface="+mn-ea"/>
                <a:cs typeface="+mn-cs"/>
                <a:hlinkClick r:id="rId6"/>
              </a:rPr>
              <a:t>costs</a:t>
            </a:r>
            <a:r>
              <a:rPr kumimoji="0" lang="en-US" sz="1600" b="0" i="1"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over $300 billion each year—about $225 billion for direct medical care for adults and more than $156  billion in lost productivity, including $5.6 billion in lost productivity due to secondhand smoke exposure.</a:t>
            </a:r>
            <a:endParaRPr kumimoji="0" lang="en-US" sz="1600" b="0" i="1" u="none" strike="noStrike" kern="1200" cap="none" spc="0" normalizeH="0" baseline="0" noProof="0" dirty="0">
              <a:ln>
                <a:noFill/>
              </a:ln>
              <a:solidFill>
                <a:srgbClr val="656565"/>
              </a:solidFill>
              <a:effectLst/>
              <a:uLnTx/>
              <a:uFillTx/>
              <a:latin typeface="Franklin Gothic Book"/>
              <a:ea typeface="+mn-ea"/>
              <a:cs typeface="+mn-cs"/>
            </a:endParaRPr>
          </a:p>
          <a:p>
            <a:endParaRPr lang="en-US" dirty="0"/>
          </a:p>
        </p:txBody>
      </p:sp>
      <p:pic>
        <p:nvPicPr>
          <p:cNvPr id="2" name="Recorded Sound">
            <a:hlinkClick r:id="" action="ppaction://media"/>
            <a:extLst>
              <a:ext uri="{FF2B5EF4-FFF2-40B4-BE49-F238E27FC236}">
                <a16:creationId xmlns:a16="http://schemas.microsoft.com/office/drawing/2014/main" id="{63D86ABE-6545-CD23-6F48-1115E423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074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F8CA-4339-05E7-4D59-54D4E372F3AD}"/>
              </a:ext>
            </a:extLst>
          </p:cNvPr>
          <p:cNvSpPr>
            <a:spLocks noGrp="1"/>
          </p:cNvSpPr>
          <p:nvPr>
            <p:ph type="title"/>
          </p:nvPr>
        </p:nvSpPr>
        <p:spPr/>
        <p:txBody>
          <a:bodyPr/>
          <a:lstStyle/>
          <a:p>
            <a:r>
              <a:rPr lang="en-US"/>
              <a:t>Tobacco in Rhode Island</a:t>
            </a:r>
          </a:p>
        </p:txBody>
      </p:sp>
      <p:sp>
        <p:nvSpPr>
          <p:cNvPr id="3" name="Content Placeholder 2">
            <a:extLst>
              <a:ext uri="{FF2B5EF4-FFF2-40B4-BE49-F238E27FC236}">
                <a16:creationId xmlns:a16="http://schemas.microsoft.com/office/drawing/2014/main" id="{E61155A4-FE40-59A2-DD5B-F380F2A0FE59}"/>
              </a:ext>
            </a:extLst>
          </p:cNvPr>
          <p:cNvSpPr>
            <a:spLocks noGrp="1"/>
          </p:cNvSpPr>
          <p:nvPr>
            <p:ph idx="1"/>
          </p:nvPr>
        </p:nvSpPr>
        <p:spPr>
          <a:xfrm>
            <a:off x="838200" y="1484675"/>
            <a:ext cx="10515600" cy="4001726"/>
          </a:xfrm>
        </p:spPr>
        <p:txBody>
          <a:bodyPr/>
          <a:lstStyle/>
          <a:p>
            <a:pPr>
              <a:lnSpc>
                <a:spcPct val="100000"/>
              </a:lnSpc>
            </a:pPr>
            <a:r>
              <a:rPr lang="en-US" b="1" dirty="0">
                <a:solidFill>
                  <a:schemeClr val="tx1"/>
                </a:solidFill>
              </a:rPr>
              <a:t>1,800		Rhode Islanders die each year from smoking</a:t>
            </a:r>
          </a:p>
          <a:p>
            <a:pPr marL="0" indent="0">
              <a:lnSpc>
                <a:spcPct val="100000"/>
              </a:lnSpc>
              <a:buNone/>
            </a:pPr>
            <a:endParaRPr lang="en-US" b="1" dirty="0">
              <a:solidFill>
                <a:schemeClr val="tx1"/>
              </a:solidFill>
            </a:endParaRPr>
          </a:p>
          <a:p>
            <a:pPr>
              <a:lnSpc>
                <a:spcPct val="100000"/>
              </a:lnSpc>
            </a:pPr>
            <a:r>
              <a:rPr lang="en-US" dirty="0">
                <a:solidFill>
                  <a:schemeClr val="tx1"/>
                </a:solidFill>
              </a:rPr>
              <a:t>109,900 	Rhode Island adults who smoke</a:t>
            </a:r>
          </a:p>
          <a:p>
            <a:pPr marL="0" indent="0">
              <a:lnSpc>
                <a:spcPct val="100000"/>
              </a:lnSpc>
              <a:buNone/>
            </a:pPr>
            <a:endParaRPr lang="en-US" dirty="0">
              <a:solidFill>
                <a:schemeClr val="tx1"/>
              </a:solidFill>
            </a:endParaRPr>
          </a:p>
          <a:p>
            <a:pPr>
              <a:lnSpc>
                <a:spcPct val="100000"/>
              </a:lnSpc>
            </a:pPr>
            <a:r>
              <a:rPr lang="en-US" dirty="0">
                <a:solidFill>
                  <a:schemeClr val="tx1"/>
                </a:solidFill>
              </a:rPr>
              <a:t>29.8%	Deaths from cancer caused by smoking</a:t>
            </a:r>
          </a:p>
          <a:p>
            <a:pPr marL="0" indent="0">
              <a:lnSpc>
                <a:spcPct val="100000"/>
              </a:lnSpc>
              <a:buNone/>
            </a:pPr>
            <a:endParaRPr lang="en-US" dirty="0">
              <a:solidFill>
                <a:schemeClr val="tx1"/>
              </a:solidFill>
            </a:endParaRPr>
          </a:p>
          <a:p>
            <a:pPr>
              <a:lnSpc>
                <a:spcPct val="100000"/>
              </a:lnSpc>
            </a:pPr>
            <a:r>
              <a:rPr lang="en-US" dirty="0">
                <a:solidFill>
                  <a:schemeClr val="tx1"/>
                </a:solidFill>
              </a:rPr>
              <a:t>$744 Million	The amount of direct costs to healthcare caused by smoking</a:t>
            </a:r>
          </a:p>
          <a:p>
            <a:pPr marL="0" indent="0">
              <a:lnSpc>
                <a:spcPct val="100000"/>
              </a:lnSpc>
              <a:buNone/>
            </a:pPr>
            <a:endParaRPr lang="en-US" dirty="0">
              <a:solidFill>
                <a:schemeClr val="tx1"/>
              </a:solidFill>
            </a:endParaRPr>
          </a:p>
          <a:p>
            <a:pPr marL="0">
              <a:lnSpc>
                <a:spcPct val="100000"/>
              </a:lnSpc>
            </a:pPr>
            <a:r>
              <a:rPr lang="en-US" dirty="0">
                <a:solidFill>
                  <a:schemeClr val="tx1"/>
                </a:solidFill>
              </a:rPr>
              <a:t>$1,137	The amount each Rhode Island household pays in tax for smoking-caused 			government spending</a:t>
            </a:r>
          </a:p>
          <a:p>
            <a:pPr marL="0" indent="0">
              <a:lnSpc>
                <a:spcPct val="100000"/>
              </a:lnSpc>
              <a:buNone/>
            </a:pPr>
            <a:endParaRPr lang="en-US" dirty="0">
              <a:solidFill>
                <a:schemeClr val="tx1"/>
              </a:solidFill>
            </a:endParaRPr>
          </a:p>
          <a:p>
            <a:pPr>
              <a:lnSpc>
                <a:spcPct val="100000"/>
              </a:lnSpc>
            </a:pPr>
            <a:r>
              <a:rPr lang="en-US" dirty="0">
                <a:solidFill>
                  <a:schemeClr val="tx1"/>
                </a:solidFill>
              </a:rPr>
              <a:t>$1.1 Billion	The amount of productivity lost in Rhode Island each year due to smoking</a:t>
            </a:r>
          </a:p>
        </p:txBody>
      </p:sp>
      <p:sp>
        <p:nvSpPr>
          <p:cNvPr id="4" name="Slide Number Placeholder 3">
            <a:extLst>
              <a:ext uri="{FF2B5EF4-FFF2-40B4-BE49-F238E27FC236}">
                <a16:creationId xmlns:a16="http://schemas.microsoft.com/office/drawing/2014/main" id="{58655AED-6371-9D15-EB3E-7A7B159E31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5ED33-C16D-4633-B860-907CD16A9464}"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682DF56E-8C87-D155-AF10-480297C09D3B}"/>
              </a:ext>
            </a:extLst>
          </p:cNvPr>
          <p:cNvSpPr txBox="1"/>
          <p:nvPr/>
        </p:nvSpPr>
        <p:spPr>
          <a:xfrm>
            <a:off x="5901175" y="5840622"/>
            <a:ext cx="6290825" cy="298030"/>
          </a:xfrm>
          <a:prstGeom prst="rect">
            <a:avLst/>
          </a:prstGeom>
          <a:noFill/>
        </p:spPr>
        <p:txBody>
          <a:bodyPr wrap="none" rtlCol="0">
            <a:spAutoFit/>
          </a:bodyPr>
          <a:lstStyle/>
          <a:p>
            <a:pPr marL="0" marR="0" lvl="0" indent="0" algn="l" defTabSz="914400" rtl="0" eaLnBrk="1" fontAlgn="auto" latinLnBrk="0" hangingPunct="1">
              <a:lnSpc>
                <a:spcPct val="123000"/>
              </a:lnSpc>
              <a:spcBef>
                <a:spcPts val="600"/>
              </a:spcBef>
              <a:spcAft>
                <a:spcPts val="600"/>
              </a:spcAft>
              <a:buClrTx/>
              <a:buSzTx/>
              <a:buFontTx/>
              <a:buNone/>
              <a:tabLst/>
              <a:defRPr/>
            </a:pPr>
            <a:r>
              <a:rPr kumimoji="0" lang="en-US" sz="1200" b="0" i="0" u="none" strike="noStrike" kern="1200" cap="none" spc="0" normalizeH="0" baseline="0" noProof="0">
                <a:ln>
                  <a:noFill/>
                </a:ln>
                <a:solidFill>
                  <a:srgbClr val="656666"/>
                </a:solidFill>
                <a:effectLst/>
                <a:uLnTx/>
                <a:uFillTx/>
                <a:latin typeface="Franklin Gothic Book"/>
                <a:ea typeface="+mn-ea"/>
                <a:cs typeface="+mn-cs"/>
              </a:rPr>
              <a:t>Source: </a:t>
            </a:r>
            <a:r>
              <a:rPr kumimoji="0" lang="en-US" sz="1200" b="0" i="0" u="none" strike="noStrike" kern="1200" cap="none" spc="0" normalizeH="0" baseline="0" noProof="0">
                <a:ln>
                  <a:noFill/>
                </a:ln>
                <a:solidFill>
                  <a:srgbClr val="656666"/>
                </a:solidFill>
                <a:effectLst/>
                <a:uLnTx/>
                <a:uFillTx/>
                <a:latin typeface="Franklin Gothic Book"/>
                <a:ea typeface="+mn-ea"/>
                <a:cs typeface="+mn-cs"/>
                <a:hlinkClick r:id="rId5"/>
              </a:rPr>
              <a:t>https://www.tobaccofreekids.org/problem/toll-us/rhode_island</a:t>
            </a:r>
            <a:r>
              <a:rPr kumimoji="0" lang="en-US" sz="1200" b="0" i="0" u="none" strike="noStrike" kern="1200" cap="none" spc="0" normalizeH="0" baseline="0" noProof="0">
                <a:ln>
                  <a:noFill/>
                </a:ln>
                <a:solidFill>
                  <a:srgbClr val="656666"/>
                </a:solidFill>
                <a:effectLst/>
                <a:uLnTx/>
                <a:uFillTx/>
                <a:latin typeface="Franklin Gothic Book"/>
                <a:ea typeface="+mn-ea"/>
                <a:cs typeface="+mn-cs"/>
              </a:rPr>
              <a:t> Accessed 10/3/2023</a:t>
            </a:r>
          </a:p>
        </p:txBody>
      </p:sp>
      <p:pic>
        <p:nvPicPr>
          <p:cNvPr id="6" name="Slide 4">
            <a:hlinkClick r:id="" action="ppaction://media"/>
            <a:extLst>
              <a:ext uri="{FF2B5EF4-FFF2-40B4-BE49-F238E27FC236}">
                <a16:creationId xmlns:a16="http://schemas.microsoft.com/office/drawing/2014/main" id="{D34A0EC1-27D3-F3E3-E054-945BE723B3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392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47CF-2EF9-AB92-89CC-E8ACAF5F6DE6}"/>
              </a:ext>
            </a:extLst>
          </p:cNvPr>
          <p:cNvSpPr>
            <a:spLocks noGrp="1"/>
          </p:cNvSpPr>
          <p:nvPr>
            <p:ph type="title"/>
          </p:nvPr>
        </p:nvSpPr>
        <p:spPr/>
        <p:txBody>
          <a:bodyPr/>
          <a:lstStyle/>
          <a:p>
            <a:r>
              <a:rPr lang="en-US"/>
              <a:t>Tobacco in Rhode Island – Children and Youth</a:t>
            </a:r>
          </a:p>
        </p:txBody>
      </p:sp>
      <p:sp>
        <p:nvSpPr>
          <p:cNvPr id="3" name="Content Placeholder 2">
            <a:extLst>
              <a:ext uri="{FF2B5EF4-FFF2-40B4-BE49-F238E27FC236}">
                <a16:creationId xmlns:a16="http://schemas.microsoft.com/office/drawing/2014/main" id="{555FACE9-4F04-13E1-23D6-7FC63BCB7855}"/>
              </a:ext>
            </a:extLst>
          </p:cNvPr>
          <p:cNvSpPr>
            <a:spLocks noGrp="1"/>
          </p:cNvSpPr>
          <p:nvPr>
            <p:ph idx="1"/>
          </p:nvPr>
        </p:nvSpPr>
        <p:spPr/>
        <p:txBody>
          <a:bodyPr/>
          <a:lstStyle/>
          <a:p>
            <a:r>
              <a:rPr lang="en-US">
                <a:solidFill>
                  <a:schemeClr val="tx1"/>
                </a:solidFill>
              </a:rPr>
              <a:t>1,700		The number of high school students who smoke</a:t>
            </a:r>
          </a:p>
          <a:p>
            <a:endParaRPr lang="en-US">
              <a:solidFill>
                <a:schemeClr val="tx1"/>
              </a:solidFill>
            </a:endParaRPr>
          </a:p>
          <a:p>
            <a:r>
              <a:rPr lang="en-US">
                <a:solidFill>
                  <a:schemeClr val="tx1"/>
                </a:solidFill>
              </a:rPr>
              <a:t>17.8%		The percentage of high school students who vape</a:t>
            </a:r>
          </a:p>
          <a:p>
            <a:pPr marL="0" indent="0">
              <a:buNone/>
            </a:pPr>
            <a:endParaRPr lang="en-US">
              <a:solidFill>
                <a:schemeClr val="tx1"/>
              </a:solidFill>
            </a:endParaRPr>
          </a:p>
          <a:p>
            <a:r>
              <a:rPr lang="en-US">
                <a:solidFill>
                  <a:schemeClr val="tx1"/>
                </a:solidFill>
              </a:rPr>
              <a:t>38%		Percentage of youth who vape that purchase their products from a gas station 		or convenient store</a:t>
            </a:r>
          </a:p>
          <a:p>
            <a:endParaRPr lang="en-US">
              <a:solidFill>
                <a:schemeClr val="tx1"/>
              </a:solidFill>
            </a:endParaRPr>
          </a:p>
          <a:p>
            <a:r>
              <a:rPr lang="en-US">
                <a:solidFill>
                  <a:schemeClr val="tx1"/>
                </a:solidFill>
              </a:rPr>
              <a:t>1,100 	The number of kids (under 18) who try cigarettes for the first time each year</a:t>
            </a:r>
          </a:p>
        </p:txBody>
      </p:sp>
      <p:sp>
        <p:nvSpPr>
          <p:cNvPr id="4" name="Slide Number Placeholder 3">
            <a:extLst>
              <a:ext uri="{FF2B5EF4-FFF2-40B4-BE49-F238E27FC236}">
                <a16:creationId xmlns:a16="http://schemas.microsoft.com/office/drawing/2014/main" id="{E58D7B03-9D9C-9734-58AF-C0CE258A3F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5ED33-C16D-4633-B860-907CD16A9464}"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B382CCC9-CB6C-40D3-4FE1-7A3FDBEBAD07}"/>
              </a:ext>
            </a:extLst>
          </p:cNvPr>
          <p:cNvSpPr txBox="1"/>
          <p:nvPr/>
        </p:nvSpPr>
        <p:spPr>
          <a:xfrm>
            <a:off x="5901175" y="5655887"/>
            <a:ext cx="6367769" cy="744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56666"/>
                </a:solidFill>
                <a:effectLst/>
                <a:uLnTx/>
                <a:uFillTx/>
                <a:latin typeface="Franklin Gothic Book"/>
                <a:ea typeface="+mn-ea"/>
                <a:cs typeface="+mn-cs"/>
              </a:rPr>
              <a:t>Source: </a:t>
            </a:r>
            <a:r>
              <a:rPr kumimoji="0" lang="en-US" sz="1200" b="0" i="0" u="none" strike="noStrike" kern="1200" cap="none" spc="0" normalizeH="0" baseline="0" noProof="0">
                <a:ln>
                  <a:noFill/>
                </a:ln>
                <a:solidFill>
                  <a:srgbClr val="656666"/>
                </a:solidFill>
                <a:effectLst/>
                <a:uLnTx/>
                <a:uFillTx/>
                <a:latin typeface="Franklin Gothic Book"/>
                <a:ea typeface="+mn-ea"/>
                <a:cs typeface="+mn-cs"/>
                <a:hlinkClick r:id="rId5"/>
              </a:rPr>
              <a:t>https://www.tobaccofreekids.org/problem/toll-us/rhode_island</a:t>
            </a:r>
            <a:r>
              <a:rPr kumimoji="0" lang="en-US" sz="1200" b="0" i="0" u="none" strike="noStrike" kern="1200" cap="none" spc="0" normalizeH="0" baseline="0" noProof="0">
                <a:ln>
                  <a:noFill/>
                </a:ln>
                <a:solidFill>
                  <a:srgbClr val="656666"/>
                </a:solidFill>
                <a:effectLst/>
                <a:uLnTx/>
                <a:uFillTx/>
                <a:latin typeface="Franklin Gothic Book"/>
                <a:ea typeface="+mn-ea"/>
                <a:cs typeface="+mn-cs"/>
              </a:rPr>
              <a:t>, Accessed 10/3/2023,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56666"/>
                </a:solidFill>
                <a:effectLst/>
                <a:uLnTx/>
                <a:uFillTx/>
                <a:latin typeface="Franklin Gothic Book"/>
                <a:ea typeface="+mn-ea"/>
                <a:cs typeface="+mn-cs"/>
              </a:rPr>
              <a:t>RI Young Adult Survey 2022</a:t>
            </a:r>
          </a:p>
          <a:p>
            <a:pPr marL="0" marR="0" lvl="0" indent="0" algn="l" defTabSz="914400" rtl="0" eaLnBrk="1" fontAlgn="auto" latinLnBrk="0" hangingPunct="1">
              <a:lnSpc>
                <a:spcPct val="123000"/>
              </a:lnSpc>
              <a:spcBef>
                <a:spcPts val="600"/>
              </a:spcBef>
              <a:spcAft>
                <a:spcPts val="600"/>
              </a:spcAft>
              <a:buClrTx/>
              <a:buSzTx/>
              <a:buFontTx/>
              <a:buNone/>
              <a:tabLst/>
              <a:defRPr/>
            </a:pPr>
            <a:endParaRPr kumimoji="0" lang="en-US" sz="1200" b="0" i="0" u="none" strike="noStrike" kern="1200" cap="none" spc="0" normalizeH="0" baseline="0" noProof="0">
              <a:ln>
                <a:noFill/>
              </a:ln>
              <a:solidFill>
                <a:srgbClr val="656666"/>
              </a:solidFill>
              <a:effectLst/>
              <a:uLnTx/>
              <a:uFillTx/>
              <a:latin typeface="Franklin Gothic Book"/>
              <a:ea typeface="+mn-ea"/>
              <a:cs typeface="+mn-cs"/>
            </a:endParaRPr>
          </a:p>
        </p:txBody>
      </p:sp>
      <p:pic>
        <p:nvPicPr>
          <p:cNvPr id="6" name="Slide 5">
            <a:hlinkClick r:id="" action="ppaction://media"/>
            <a:extLst>
              <a:ext uri="{FF2B5EF4-FFF2-40B4-BE49-F238E27FC236}">
                <a16:creationId xmlns:a16="http://schemas.microsoft.com/office/drawing/2014/main" id="{DECFE3BD-C046-7A24-620F-607C1D02BF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46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BC56-50A6-03D9-8570-5E7B54ACF908}"/>
              </a:ext>
            </a:extLst>
          </p:cNvPr>
          <p:cNvSpPr>
            <a:spLocks noGrp="1"/>
          </p:cNvSpPr>
          <p:nvPr>
            <p:ph type="title"/>
          </p:nvPr>
        </p:nvSpPr>
        <p:spPr/>
        <p:txBody>
          <a:bodyPr/>
          <a:lstStyle/>
          <a:p>
            <a:r>
              <a:rPr lang="en-US"/>
              <a:t>What is a Tobacco Product?</a:t>
            </a:r>
          </a:p>
        </p:txBody>
      </p:sp>
      <p:sp>
        <p:nvSpPr>
          <p:cNvPr id="3" name="Content Placeholder 2">
            <a:extLst>
              <a:ext uri="{FF2B5EF4-FFF2-40B4-BE49-F238E27FC236}">
                <a16:creationId xmlns:a16="http://schemas.microsoft.com/office/drawing/2014/main" id="{FA8648FD-EA80-A5B5-415B-75BBD0BC7BB9}"/>
              </a:ext>
            </a:extLst>
          </p:cNvPr>
          <p:cNvSpPr>
            <a:spLocks noGrp="1"/>
          </p:cNvSpPr>
          <p:nvPr>
            <p:ph idx="1"/>
          </p:nvPr>
        </p:nvSpPr>
        <p:spPr>
          <a:xfrm>
            <a:off x="838200" y="1425680"/>
            <a:ext cx="10515600" cy="4692289"/>
          </a:xfrm>
        </p:spPr>
        <p:txBody>
          <a:bodyPr/>
          <a:lstStyle/>
          <a:p>
            <a:r>
              <a:rPr lang="en-US" dirty="0">
                <a:solidFill>
                  <a:schemeClr val="tx1"/>
                </a:solidFill>
              </a:rPr>
              <a:t>RI State Law defines tobacco products as: </a:t>
            </a:r>
          </a:p>
          <a:p>
            <a:pPr marL="0" indent="0">
              <a:buNone/>
            </a:pPr>
            <a:r>
              <a:rPr lang="en-US" dirty="0">
                <a:solidFill>
                  <a:schemeClr val="tx1"/>
                </a:solidFill>
              </a:rPr>
              <a:t>Any product containing, made of, or derived from tobacco or nicotine including:</a:t>
            </a:r>
          </a:p>
          <a:p>
            <a:pPr lvl="1"/>
            <a:r>
              <a:rPr lang="en-US" dirty="0">
                <a:solidFill>
                  <a:schemeClr val="tx1"/>
                </a:solidFill>
              </a:rPr>
              <a:t>Cigarettes</a:t>
            </a:r>
          </a:p>
          <a:p>
            <a:pPr lvl="1"/>
            <a:r>
              <a:rPr lang="en-US" dirty="0">
                <a:solidFill>
                  <a:schemeClr val="tx1"/>
                </a:solidFill>
              </a:rPr>
              <a:t>Cigars or little cigars (cigarillos) including:</a:t>
            </a:r>
          </a:p>
          <a:p>
            <a:pPr lvl="2"/>
            <a:r>
              <a:rPr lang="en-US" dirty="0">
                <a:solidFill>
                  <a:schemeClr val="tx1"/>
                </a:solidFill>
              </a:rPr>
              <a:t>Any roll, made wholly or in part of tobacco regardless of size, shape or if there are any additive ingredients</a:t>
            </a:r>
          </a:p>
          <a:p>
            <a:pPr lvl="1"/>
            <a:r>
              <a:rPr lang="en-US" dirty="0">
                <a:solidFill>
                  <a:schemeClr val="tx1"/>
                </a:solidFill>
              </a:rPr>
              <a:t>Bidi cigarettes</a:t>
            </a:r>
          </a:p>
          <a:p>
            <a:pPr lvl="1"/>
            <a:r>
              <a:rPr lang="en-US" dirty="0">
                <a:solidFill>
                  <a:schemeClr val="tx1"/>
                </a:solidFill>
              </a:rPr>
              <a:t>Spitting tobacco, which includes:</a:t>
            </a:r>
          </a:p>
          <a:p>
            <a:pPr lvl="2"/>
            <a:r>
              <a:rPr lang="en-US" dirty="0">
                <a:solidFill>
                  <a:schemeClr val="tx1"/>
                </a:solidFill>
              </a:rPr>
              <a:t>Snuff, powdered tobacco, chewing tobacco, dipping tobacco, pouch tobacco, or smokeless tobacco</a:t>
            </a:r>
          </a:p>
          <a:p>
            <a:pPr lvl="1"/>
            <a:r>
              <a:rPr lang="en-US" dirty="0">
                <a:solidFill>
                  <a:schemeClr val="tx1"/>
                </a:solidFill>
              </a:rPr>
              <a:t>Electronic nicotine-delivery system (ENDS) including:</a:t>
            </a:r>
          </a:p>
          <a:p>
            <a:pPr lvl="2"/>
            <a:r>
              <a:rPr lang="en-US" dirty="0">
                <a:solidFill>
                  <a:schemeClr val="tx1"/>
                </a:solidFill>
              </a:rPr>
              <a:t>Electronic cigarette, electronic cigar, electronic cigarillo, electronic little cigars, electronic pipe, or electronic hookah, heat not burn products, e-liquids, w-liquid products, or any related device and any cartridge or other component of such a device</a:t>
            </a:r>
          </a:p>
          <a:p>
            <a:pPr lvl="2"/>
            <a:r>
              <a:rPr lang="en-US" dirty="0">
                <a:solidFill>
                  <a:schemeClr val="tx1"/>
                </a:solidFill>
              </a:rPr>
              <a:t>Parts such as batteries, blanks, cartridges, chargers, closed pod systems, dab pens, disposables, mods, open/refillable systems or devices, pods, skins, kits, tanks, vape juice, or any other part of an ENDS device</a:t>
            </a:r>
            <a:endParaRPr lang="en-US" dirty="0"/>
          </a:p>
        </p:txBody>
      </p:sp>
      <p:sp>
        <p:nvSpPr>
          <p:cNvPr id="4" name="Slide Number Placeholder 3">
            <a:extLst>
              <a:ext uri="{FF2B5EF4-FFF2-40B4-BE49-F238E27FC236}">
                <a16:creationId xmlns:a16="http://schemas.microsoft.com/office/drawing/2014/main" id="{D161AF85-36E7-1AAF-4639-102496D49B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5ED33-C16D-4633-B860-907CD16A9464}"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5" name="Slide 6">
            <a:hlinkClick r:id="" action="ppaction://media"/>
            <a:extLst>
              <a:ext uri="{FF2B5EF4-FFF2-40B4-BE49-F238E27FC236}">
                <a16:creationId xmlns:a16="http://schemas.microsoft.com/office/drawing/2014/main" id="{BFCF87B5-1ED6-9688-3625-09BF15AFB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9999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pice, food&#10;&#10;Description automatically generated">
            <a:extLst>
              <a:ext uri="{FF2B5EF4-FFF2-40B4-BE49-F238E27FC236}">
                <a16:creationId xmlns:a16="http://schemas.microsoft.com/office/drawing/2014/main" id="{D6EFE361-6823-A0FA-D215-6EE0887D925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9222" r="9222"/>
          <a:stretch>
            <a:fillRect/>
          </a:stretch>
        </p:blipFill>
        <p:spPr/>
      </p:pic>
      <p:pic>
        <p:nvPicPr>
          <p:cNvPr id="18" name="Picture Placeholder 17" descr="Logo&#10;&#10;Description automatically generated">
            <a:extLst>
              <a:ext uri="{FF2B5EF4-FFF2-40B4-BE49-F238E27FC236}">
                <a16:creationId xmlns:a16="http://schemas.microsoft.com/office/drawing/2014/main" id="{59591CE3-C2AA-9A7A-EB70-37143689731E}"/>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12379" b="12379"/>
          <a:stretch>
            <a:fillRect/>
          </a:stretch>
        </p:blipFill>
        <p:spPr/>
      </p:pic>
      <p:pic>
        <p:nvPicPr>
          <p:cNvPr id="12" name="Picture Placeholder 11" descr="A picture containing logo&#10;&#10;Description automatically generated">
            <a:extLst>
              <a:ext uri="{FF2B5EF4-FFF2-40B4-BE49-F238E27FC236}">
                <a16:creationId xmlns:a16="http://schemas.microsoft.com/office/drawing/2014/main" id="{FD9F1CEB-9B92-D757-5161-A1C3C4BD19E8}"/>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9668" b="19668"/>
          <a:stretch>
            <a:fillRect/>
          </a:stretch>
        </p:blipFill>
        <p:spPr>
          <a:xfrm>
            <a:off x="8229600" y="3200399"/>
            <a:ext cx="3657600" cy="2590799"/>
          </a:xfrm>
        </p:spPr>
      </p:pic>
      <p:sp>
        <p:nvSpPr>
          <p:cNvPr id="4" name="Slide Number Placeholder 3">
            <a:extLst>
              <a:ext uri="{FF2B5EF4-FFF2-40B4-BE49-F238E27FC236}">
                <a16:creationId xmlns:a16="http://schemas.microsoft.com/office/drawing/2014/main" id="{4D621D59-12C5-5F4C-9E34-C1FF1314F0BF}"/>
              </a:ext>
            </a:extLst>
          </p:cNvPr>
          <p:cNvSpPr>
            <a:spLocks noGrp="1"/>
          </p:cNvSpPr>
          <p:nvPr>
            <p:ph type="sldNum" sz="quarter" idx="12"/>
          </p:nvPr>
        </p:nvSpPr>
        <p:spPr/>
        <p:txBody>
          <a:bodyPr/>
          <a:lstStyle/>
          <a:p>
            <a:fld id="{D175ED33-C16D-4633-B860-907CD16A9464}" type="slidenum">
              <a:rPr lang="en-US" smtClean="0"/>
              <a:t>7</a:t>
            </a:fld>
            <a:endParaRPr lang="en-US"/>
          </a:p>
        </p:txBody>
      </p:sp>
      <p:pic>
        <p:nvPicPr>
          <p:cNvPr id="16" name="Picture Placeholder 15" descr="A picture containing graphical user interface&#10;&#10;Description automatically generated">
            <a:extLst>
              <a:ext uri="{FF2B5EF4-FFF2-40B4-BE49-F238E27FC236}">
                <a16:creationId xmlns:a16="http://schemas.microsoft.com/office/drawing/2014/main" id="{CD45FE54-628F-D1E8-8AAA-01BFAD4D389D}"/>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11765" b="11765"/>
          <a:stretch>
            <a:fillRect/>
          </a:stretch>
        </p:blipFill>
        <p:spPr/>
      </p:pic>
      <p:pic>
        <p:nvPicPr>
          <p:cNvPr id="20" name="Picture Placeholder 19" descr="A picture containing spice, food&#10;&#10;Description automatically generated">
            <a:extLst>
              <a:ext uri="{FF2B5EF4-FFF2-40B4-BE49-F238E27FC236}">
                <a16:creationId xmlns:a16="http://schemas.microsoft.com/office/drawing/2014/main" id="{8D19F52E-AA37-E282-F487-6E8BA5365A96}"/>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l="2739" r="2739"/>
          <a:stretch>
            <a:fillRect/>
          </a:stretch>
        </p:blipFill>
        <p:spPr/>
      </p:pic>
      <p:sp>
        <p:nvSpPr>
          <p:cNvPr id="21" name="TextBox 20">
            <a:extLst>
              <a:ext uri="{FF2B5EF4-FFF2-40B4-BE49-F238E27FC236}">
                <a16:creationId xmlns:a16="http://schemas.microsoft.com/office/drawing/2014/main" id="{A57CD3DA-29F3-B969-B614-325EE3F4D277}"/>
              </a:ext>
            </a:extLst>
          </p:cNvPr>
          <p:cNvSpPr txBox="1"/>
          <p:nvPr/>
        </p:nvSpPr>
        <p:spPr>
          <a:xfrm>
            <a:off x="304800" y="1233495"/>
            <a:ext cx="3314700" cy="814197"/>
          </a:xfrm>
          <a:prstGeom prst="rect">
            <a:avLst/>
          </a:prstGeom>
          <a:noFill/>
        </p:spPr>
        <p:txBody>
          <a:bodyPr wrap="square" rtlCol="0">
            <a:spAutoFit/>
          </a:bodyPr>
          <a:lstStyle/>
          <a:p>
            <a:pPr algn="l">
              <a:lnSpc>
                <a:spcPct val="123000"/>
              </a:lnSpc>
              <a:spcBef>
                <a:spcPts val="600"/>
              </a:spcBef>
              <a:spcAft>
                <a:spcPts val="600"/>
              </a:spcAft>
            </a:pPr>
            <a:r>
              <a:rPr lang="en-US" sz="2000">
                <a:latin typeface="Georgia" panose="02040502050405020303" pitchFamily="18" charset="0"/>
              </a:rPr>
              <a:t>Common non-cigarette tobacco products</a:t>
            </a:r>
          </a:p>
        </p:txBody>
      </p:sp>
      <p:pic>
        <p:nvPicPr>
          <p:cNvPr id="2" name="Slide7">
            <a:hlinkClick r:id="" action="ppaction://media"/>
            <a:extLst>
              <a:ext uri="{FF2B5EF4-FFF2-40B4-BE49-F238E27FC236}">
                <a16:creationId xmlns:a16="http://schemas.microsoft.com/office/drawing/2014/main" id="{25BFA690-A691-4218-36A2-D50A5B28B5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522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5CE6-05A2-4BE1-720D-7264388D864D}"/>
              </a:ext>
            </a:extLst>
          </p:cNvPr>
          <p:cNvSpPr>
            <a:spLocks noGrp="1"/>
          </p:cNvSpPr>
          <p:nvPr>
            <p:ph type="title"/>
          </p:nvPr>
        </p:nvSpPr>
        <p:spPr>
          <a:xfrm>
            <a:off x="402771" y="219982"/>
            <a:ext cx="10515600" cy="832079"/>
          </a:xfrm>
        </p:spPr>
        <p:txBody>
          <a:bodyPr/>
          <a:lstStyle/>
          <a:p>
            <a:r>
              <a:rPr lang="en-US"/>
              <a:t>Who can purchase tobacco products?</a:t>
            </a:r>
          </a:p>
        </p:txBody>
      </p:sp>
      <p:sp>
        <p:nvSpPr>
          <p:cNvPr id="3" name="Content Placeholder 2">
            <a:extLst>
              <a:ext uri="{FF2B5EF4-FFF2-40B4-BE49-F238E27FC236}">
                <a16:creationId xmlns:a16="http://schemas.microsoft.com/office/drawing/2014/main" id="{FFDC2235-1248-E4EE-0A19-08ECB8F508E6}"/>
              </a:ext>
            </a:extLst>
          </p:cNvPr>
          <p:cNvSpPr>
            <a:spLocks noGrp="1"/>
          </p:cNvSpPr>
          <p:nvPr>
            <p:ph idx="1"/>
          </p:nvPr>
        </p:nvSpPr>
        <p:spPr/>
        <p:txBody>
          <a:bodyPr/>
          <a:lstStyle/>
          <a:p>
            <a:r>
              <a:rPr lang="en-US">
                <a:solidFill>
                  <a:schemeClr val="tx1"/>
                </a:solidFill>
              </a:rPr>
              <a:t>Individuals must be 21 years old to purchase any tobacco product – even just a device, such as a vape, vape battery or rolling papers</a:t>
            </a:r>
          </a:p>
          <a:p>
            <a:r>
              <a:rPr lang="en-US">
                <a:solidFill>
                  <a:schemeClr val="tx1"/>
                </a:solidFill>
              </a:rPr>
              <a:t>You must ask for valid photo identification from </a:t>
            </a:r>
            <a:r>
              <a:rPr lang="en-US" b="1">
                <a:solidFill>
                  <a:schemeClr val="tx1"/>
                </a:solidFill>
              </a:rPr>
              <a:t>anyone</a:t>
            </a:r>
            <a:r>
              <a:rPr lang="en-US">
                <a:solidFill>
                  <a:schemeClr val="tx1"/>
                </a:solidFill>
              </a:rPr>
              <a:t> who asks to purchase tobacco products. You cannot make the sale if they don’t provide ID.</a:t>
            </a:r>
          </a:p>
          <a:p>
            <a:pPr marL="0" indent="0">
              <a:buNone/>
            </a:pPr>
            <a:endParaRPr lang="en-US">
              <a:solidFill>
                <a:schemeClr val="tx1"/>
              </a:solidFill>
            </a:endParaRPr>
          </a:p>
        </p:txBody>
      </p:sp>
      <p:sp>
        <p:nvSpPr>
          <p:cNvPr id="4" name="Slide Number Placeholder 3">
            <a:extLst>
              <a:ext uri="{FF2B5EF4-FFF2-40B4-BE49-F238E27FC236}">
                <a16:creationId xmlns:a16="http://schemas.microsoft.com/office/drawing/2014/main" id="{1EA27761-DEFF-9502-F4E6-EBD66EF3AC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75ED33-C16D-4633-B860-907CD16A9464}"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5" name="Slide 8">
            <a:hlinkClick r:id="" action="ppaction://media"/>
            <a:extLst>
              <a:ext uri="{FF2B5EF4-FFF2-40B4-BE49-F238E27FC236}">
                <a16:creationId xmlns:a16="http://schemas.microsoft.com/office/drawing/2014/main" id="{9C895583-B90F-48E5-D158-684B4FB51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363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title"/>
          </p:nvPr>
        </p:nvSpPr>
        <p:spPr>
          <a:xfrm>
            <a:off x="206929" y="333271"/>
            <a:ext cx="11778142" cy="701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a:t>Age Verification</a:t>
            </a:r>
            <a:endParaRPr/>
          </a:p>
        </p:txBody>
      </p:sp>
      <p:sp>
        <p:nvSpPr>
          <p:cNvPr id="971" name="Google Shape;971;p109"/>
          <p:cNvSpPr txBox="1">
            <a:spLocks noGrp="1"/>
          </p:cNvSpPr>
          <p:nvPr>
            <p:ph type="sldNum" idx="12"/>
          </p:nvPr>
        </p:nvSpPr>
        <p:spPr>
          <a:xfrm>
            <a:off x="9719988" y="6170673"/>
            <a:ext cx="587100" cy="338400"/>
          </a:xfrm>
          <a:prstGeom prst="rect">
            <a:avLst/>
          </a:prstGeom>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US" sz="1600" b="0" i="0" u="none" strike="noStrike" kern="1200" cap="none" spc="0" normalizeH="0" baseline="0" noProof="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t>9</a:t>
            </a:fld>
            <a:endParaRPr kumimoji="0"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8CDA5FC-F6B2-BEC6-07C8-C080EB493115}"/>
              </a:ext>
            </a:extLst>
          </p:cNvPr>
          <p:cNvSpPr>
            <a:spLocks noGrp="1"/>
          </p:cNvSpPr>
          <p:nvPr>
            <p:ph idx="1"/>
          </p:nvPr>
        </p:nvSpPr>
        <p:spPr/>
        <p:txBody>
          <a:bodyPr/>
          <a:lstStyle/>
          <a:p>
            <a:r>
              <a:rPr lang="en-US">
                <a:solidFill>
                  <a:schemeClr val="tx1"/>
                </a:solidFill>
              </a:rPr>
              <a:t>You must ask for valid photo identification from </a:t>
            </a:r>
            <a:r>
              <a:rPr lang="en-US" b="1">
                <a:solidFill>
                  <a:schemeClr val="tx1"/>
                </a:solidFill>
              </a:rPr>
              <a:t>anyone</a:t>
            </a:r>
            <a:r>
              <a:rPr lang="en-US">
                <a:solidFill>
                  <a:schemeClr val="tx1"/>
                </a:solidFill>
              </a:rPr>
              <a:t> who asks to purchase tobacco products. You cannot make the sale if they don’t provide ID.</a:t>
            </a:r>
          </a:p>
          <a:p>
            <a:pPr lvl="1"/>
            <a:r>
              <a:rPr lang="en-US">
                <a:solidFill>
                  <a:schemeClr val="tx1"/>
                </a:solidFill>
              </a:rPr>
              <a:t>Acceptable forms of ID (include picture samples)</a:t>
            </a:r>
          </a:p>
          <a:p>
            <a:pPr lvl="2"/>
            <a:r>
              <a:rPr lang="en-US">
                <a:solidFill>
                  <a:schemeClr val="tx1"/>
                </a:solidFill>
              </a:rPr>
              <a:t>Drivers License</a:t>
            </a:r>
          </a:p>
          <a:p>
            <a:pPr lvl="2"/>
            <a:r>
              <a:rPr lang="en-US">
                <a:solidFill>
                  <a:schemeClr val="tx1"/>
                </a:solidFill>
              </a:rPr>
              <a:t>State issued ID </a:t>
            </a:r>
          </a:p>
          <a:p>
            <a:pPr lvl="2"/>
            <a:r>
              <a:rPr lang="en-US">
                <a:solidFill>
                  <a:schemeClr val="tx1"/>
                </a:solidFill>
              </a:rPr>
              <a:t>Passport (US or foreign government issued)</a:t>
            </a:r>
          </a:p>
          <a:p>
            <a:pPr lvl="2"/>
            <a:r>
              <a:rPr lang="en-US">
                <a:solidFill>
                  <a:schemeClr val="tx1"/>
                </a:solidFill>
              </a:rPr>
              <a:t>Military ID</a:t>
            </a:r>
          </a:p>
          <a:p>
            <a:pPr lvl="2"/>
            <a:r>
              <a:rPr lang="en-US">
                <a:solidFill>
                  <a:schemeClr val="tx1"/>
                </a:solidFill>
              </a:rPr>
              <a:t>Permanent Resident/Green Card – US Citizenship and Immigration Services Employment Authorization Card (I-766)</a:t>
            </a:r>
          </a:p>
          <a:p>
            <a:r>
              <a:rPr lang="en-US">
                <a:solidFill>
                  <a:schemeClr val="tx1"/>
                </a:solidFill>
              </a:rPr>
              <a:t>Look at the date of birth (DOB) on the ID. The person must be at least 21 years old today.</a:t>
            </a:r>
          </a:p>
          <a:p>
            <a:r>
              <a:rPr lang="en-US">
                <a:solidFill>
                  <a:schemeClr val="tx1"/>
                </a:solidFill>
              </a:rPr>
              <a:t>Make sure the ID is not expired</a:t>
            </a:r>
          </a:p>
          <a:p>
            <a:r>
              <a:rPr lang="en-US">
                <a:solidFill>
                  <a:schemeClr val="tx1"/>
                </a:solidFill>
              </a:rPr>
              <a:t>Make sure the photo is of the person attempting to make the purchase</a:t>
            </a:r>
          </a:p>
          <a:p>
            <a:endParaRPr lang="en-US"/>
          </a:p>
        </p:txBody>
      </p:sp>
      <p:pic>
        <p:nvPicPr>
          <p:cNvPr id="2" name="Slide 9">
            <a:hlinkClick r:id="" action="ppaction://media"/>
            <a:extLst>
              <a:ext uri="{FF2B5EF4-FFF2-40B4-BE49-F238E27FC236}">
                <a16:creationId xmlns:a16="http://schemas.microsoft.com/office/drawing/2014/main" id="{B6603195-57B5-DC39-0647-2416F6B76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695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PGU1DTLQbmj.S2bwYaY.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PPT">
  <a:themeElements>
    <a:clrScheme name="Rhode Island">
      <a:dk1>
        <a:sysClr val="windowText" lastClr="000000"/>
      </a:dk1>
      <a:lt1>
        <a:sysClr val="window" lastClr="FFFFFF"/>
      </a:lt1>
      <a:dk2>
        <a:srgbClr val="44546A"/>
      </a:dk2>
      <a:lt2>
        <a:srgbClr val="C4C4C4"/>
      </a:lt2>
      <a:accent1>
        <a:srgbClr val="EB5152"/>
      </a:accent1>
      <a:accent2>
        <a:srgbClr val="1E497F"/>
      </a:accent2>
      <a:accent3>
        <a:srgbClr val="8FBAE4"/>
      </a:accent3>
      <a:accent4>
        <a:srgbClr val="FFC709"/>
      </a:accent4>
      <a:accent5>
        <a:srgbClr val="404040"/>
      </a:accent5>
      <a:accent6>
        <a:srgbClr val="656565"/>
      </a:accent6>
      <a:hlink>
        <a:srgbClr val="0563C1"/>
      </a:hlink>
      <a:folHlink>
        <a:srgbClr val="954F72"/>
      </a:folHlink>
    </a:clrScheme>
    <a:fontScheme name="Rhode">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E497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23000"/>
          </a:lnSpc>
          <a:spcBef>
            <a:spcPts val="600"/>
          </a:spcBef>
          <a:spcAft>
            <a:spcPts val="600"/>
          </a:spcAft>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3000"/>
          </a:lnSpc>
          <a:spcBef>
            <a:spcPts val="600"/>
          </a:spcBef>
          <a:spcAft>
            <a:spcPts val="600"/>
          </a:spcAft>
          <a:defRPr sz="1600">
            <a:solidFill>
              <a:srgbClr val="656666"/>
            </a:solidFill>
          </a:defRPr>
        </a:defPPr>
      </a:lstStyle>
    </a:txDef>
  </a:objectDefaults>
  <a:extraClrSchemeLst/>
  <a:extLst>
    <a:ext uri="{05A4C25C-085E-4340-85A3-A5531E510DB2}">
      <thm15:themeFamily xmlns:thm15="http://schemas.microsoft.com/office/thememl/2012/main" name="Theme1 PPT" id="{B856E573-31CB-483D-9517-C88B6DF02C8E}" vid="{BA4E29D1-19A1-46DF-B6E1-BCE678C948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3773</Words>
  <Application>Microsoft Office PowerPoint</Application>
  <PresentationFormat>Widescreen</PresentationFormat>
  <Paragraphs>272</Paragraphs>
  <Slides>18</Slides>
  <Notes>17</Notes>
  <HiddenSlides>0</HiddenSlides>
  <MMClips>17</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0" baseType="lpstr">
      <vt:lpstr>Arial</vt:lpstr>
      <vt:lpstr>Calibri</vt:lpstr>
      <vt:lpstr>Calibri Light</vt:lpstr>
      <vt:lpstr>Franklin Gothic Book</vt:lpstr>
      <vt:lpstr>Franklin Gothic Demi Cond</vt:lpstr>
      <vt:lpstr>Georgia</vt:lpstr>
      <vt:lpstr>Open Sans</vt:lpstr>
      <vt:lpstr>Times New Roman</vt:lpstr>
      <vt:lpstr>Trebuchet MS</vt:lpstr>
      <vt:lpstr>Office Theme</vt:lpstr>
      <vt:lpstr>Theme1 PPT</vt:lpstr>
      <vt:lpstr>think-cell Slide</vt:lpstr>
      <vt:lpstr>Rhode Island Tobacco Retailer Compliance Training Retail Employee Training Module</vt:lpstr>
      <vt:lpstr>Learning Objectives</vt:lpstr>
      <vt:lpstr>Introduction</vt:lpstr>
      <vt:lpstr>Tobacco in Rhode Island</vt:lpstr>
      <vt:lpstr>Tobacco in Rhode Island – Children and Youth</vt:lpstr>
      <vt:lpstr>What is a Tobacco Product?</vt:lpstr>
      <vt:lpstr>PowerPoint Presentation</vt:lpstr>
      <vt:lpstr>Who can purchase tobacco products?</vt:lpstr>
      <vt:lpstr>Age Verification</vt:lpstr>
      <vt:lpstr>Acceptable Forms of ID</vt:lpstr>
      <vt:lpstr>Spotting a Fake ID</vt:lpstr>
      <vt:lpstr>Common Mistakes</vt:lpstr>
      <vt:lpstr>Age Verification</vt:lpstr>
      <vt:lpstr>How to Say NO</vt:lpstr>
      <vt:lpstr>How to Say NO</vt:lpstr>
      <vt:lpstr>How to Say NO</vt:lpstr>
      <vt:lpstr>Testing Your Knowledge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Rhode Island Tobacco Retailer Compliance Training Retail Employee Training Module</dc:title>
  <dc:creator>Hall, Sarah (BHDDH)</dc:creator>
  <cp:lastModifiedBy>Reilly, Linda (BHDDH)</cp:lastModifiedBy>
  <cp:revision>2</cp:revision>
  <dcterms:created xsi:type="dcterms:W3CDTF">2023-10-03T15:02:38Z</dcterms:created>
  <dcterms:modified xsi:type="dcterms:W3CDTF">2024-01-16T14:39:31Z</dcterms:modified>
</cp:coreProperties>
</file>